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258" r:id="rId7"/>
    <p:sldId id="259" r:id="rId8"/>
    <p:sldId id="260" r:id="rId9"/>
    <p:sldId id="275" r:id="rId10"/>
    <p:sldId id="261" r:id="rId11"/>
    <p:sldId id="262" r:id="rId12"/>
    <p:sldId id="263" r:id="rId13"/>
    <p:sldId id="268" r:id="rId14"/>
    <p:sldId id="264" r:id="rId15"/>
    <p:sldId id="265" r:id="rId16"/>
    <p:sldId id="266" r:id="rId17"/>
    <p:sldId id="273" r:id="rId18"/>
    <p:sldId id="269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3428" autoAdjust="0"/>
  </p:normalViewPr>
  <p:slideViewPr>
    <p:cSldViewPr>
      <p:cViewPr varScale="1">
        <p:scale>
          <a:sx n="104" d="100"/>
          <a:sy n="104" d="100"/>
        </p:scale>
        <p:origin x="12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7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7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monarchs</a:t>
            </a:r>
            <a:r>
              <a:rPr lang="en-US" baseline="0" dirty="0" smtClean="0"/>
              <a:t> in the world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4180-3E93-43E7-9272-42F6C5D45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llhammon                                                                                     Fall 2010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World Geography                                                                      Types of Government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4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left to right.</a:t>
            </a:r>
          </a:p>
          <a:p>
            <a:r>
              <a:rPr lang="en-US" baseline="0" dirty="0" smtClean="0"/>
              <a:t>Pharaoh of Egypt</a:t>
            </a:r>
          </a:p>
          <a:p>
            <a:r>
              <a:rPr lang="en-US" baseline="0" dirty="0" smtClean="0"/>
              <a:t>Emperor </a:t>
            </a:r>
            <a:r>
              <a:rPr lang="en-US" baseline="0" dirty="0" err="1" smtClean="0"/>
              <a:t>Justintine</a:t>
            </a:r>
            <a:r>
              <a:rPr lang="en-US" baseline="0" dirty="0" smtClean="0"/>
              <a:t> – Byzantine Empire</a:t>
            </a:r>
          </a:p>
          <a:p>
            <a:r>
              <a:rPr lang="en-US" baseline="0" dirty="0" smtClean="0"/>
              <a:t>Pope Gregory VII of Rome</a:t>
            </a:r>
          </a:p>
          <a:p>
            <a:r>
              <a:rPr lang="en-US" baseline="0" dirty="0" smtClean="0"/>
              <a:t>Puritan minister</a:t>
            </a:r>
          </a:p>
          <a:p>
            <a:r>
              <a:rPr lang="en-US" baseline="0" dirty="0" smtClean="0"/>
              <a:t>Supreme leader of Iran, Ayatollah Ali </a:t>
            </a:r>
            <a:r>
              <a:rPr lang="en-US" baseline="0" dirty="0" err="1" smtClean="0"/>
              <a:t>Khamenei</a:t>
            </a:r>
            <a:r>
              <a:rPr lang="en-US" baseline="0" dirty="0" smtClean="0"/>
              <a:t>. </a:t>
            </a:r>
          </a:p>
          <a:p>
            <a:r>
              <a:rPr lang="en-US" dirty="0" smtClean="0"/>
              <a:t>Interprets religious</a:t>
            </a:r>
            <a:r>
              <a:rPr lang="en-US" baseline="0" dirty="0" smtClean="0"/>
              <a:t> law (Islamic Law – </a:t>
            </a:r>
            <a:r>
              <a:rPr lang="en-US" baseline="0" dirty="0" err="1" smtClean="0"/>
              <a:t>Sharia</a:t>
            </a:r>
            <a:r>
              <a:rPr lang="en-US" baseline="0" dirty="0" smtClean="0"/>
              <a:t>), can dismiss the President, and can declare war.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4180-3E93-43E7-9272-42F6C5D450B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llhammon                                                                                     Fall 2010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World Geography                                                                      Types of Government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8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5EE-48D4-4011-A300-29BEDF1A4A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3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7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6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3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7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4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5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4B6D2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235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1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9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38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50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44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53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32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35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26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4B6D2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1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96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1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9E5620-4248-4EC8-ACB9-A6A8E6CB96FD}" type="datetimeFigureOut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12/7/2015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500388-BEB6-48FC-935D-4220B38D1F6E}" type="slidenum">
              <a:rPr lang="en-US" smtClean="0">
                <a:solidFill>
                  <a:srgbClr val="EBDDC3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7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685800"/>
            <a:ext cx="6858000" cy="984885"/>
          </a:xfrm>
        </p:spPr>
        <p:txBody>
          <a:bodyPr/>
          <a:lstStyle/>
          <a:p>
            <a:r>
              <a:rPr lang="en-US" sz="5800" dirty="0" smtClean="0"/>
              <a:t>Political Geography</a:t>
            </a:r>
            <a:endParaRPr lang="en-US" sz="5800" dirty="0"/>
          </a:p>
        </p:txBody>
      </p:sp>
      <p:pic>
        <p:nvPicPr>
          <p:cNvPr id="6146" name="Picture 2" descr="https://geographysource.wikispaces.com/file/view/international.jpg/396341898/368x254/interna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39" y="2209800"/>
            <a:ext cx="436168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dirty="0" smtClean="0"/>
              <a:t>Representative Democracy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756" y="1447800"/>
            <a:ext cx="4651444" cy="49657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First </a:t>
            </a:r>
            <a:r>
              <a:rPr lang="en-US" sz="2600" dirty="0" smtClean="0">
                <a:solidFill>
                  <a:srgbClr val="000000"/>
                </a:solidFill>
              </a:rPr>
              <a:t>developed by the Romans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Citizens elect different officials to represent them and their interests at different levels of government</a:t>
            </a:r>
          </a:p>
          <a:p>
            <a:pP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Elected officials vow to vote in favor and in the interest of the electorate</a:t>
            </a:r>
          </a:p>
          <a:p>
            <a:pP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Governmental </a:t>
            </a:r>
            <a:r>
              <a:rPr lang="en-US" sz="2600" dirty="0" smtClean="0">
                <a:solidFill>
                  <a:srgbClr val="000000"/>
                </a:solidFill>
              </a:rPr>
              <a:t>power is divided between two or more </a:t>
            </a:r>
            <a:r>
              <a:rPr lang="en-US" sz="2600" dirty="0" smtClean="0">
                <a:solidFill>
                  <a:srgbClr val="000000"/>
                </a:solidFill>
              </a:rPr>
              <a:t>branches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5" name="Picture 4" descr="Cic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62000"/>
            <a:ext cx="3404681" cy="2286000"/>
          </a:xfrm>
          <a:prstGeom prst="rect">
            <a:avLst/>
          </a:prstGeom>
        </p:spPr>
      </p:pic>
      <p:pic>
        <p:nvPicPr>
          <p:cNvPr id="4098" name="Picture 2" descr="http://www.greenmanspage.com/wp-content/uploads/2015/07/U.S.-House-of-Representa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836760" cy="25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Dictatorship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143000"/>
            <a:ext cx="4984937" cy="54102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6800" dirty="0" smtClean="0">
                <a:solidFill>
                  <a:srgbClr val="000000"/>
                </a:solidFill>
              </a:rPr>
              <a:t> Also </a:t>
            </a:r>
            <a:r>
              <a:rPr lang="en-US" sz="6800" dirty="0" smtClean="0">
                <a:solidFill>
                  <a:srgbClr val="000000"/>
                </a:solidFill>
              </a:rPr>
              <a:t>known as “one-party” </a:t>
            </a:r>
            <a:r>
              <a:rPr lang="en-US" sz="6800" dirty="0" smtClean="0">
                <a:solidFill>
                  <a:srgbClr val="000000"/>
                </a:solidFill>
              </a:rPr>
              <a:t>systems</a:t>
            </a:r>
            <a:endParaRPr lang="en-US" sz="68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6800" dirty="0" smtClean="0">
                <a:solidFill>
                  <a:srgbClr val="000000"/>
                </a:solidFill>
              </a:rPr>
              <a:t> A </a:t>
            </a:r>
            <a:r>
              <a:rPr lang="en-US" sz="6800" dirty="0" smtClean="0">
                <a:solidFill>
                  <a:srgbClr val="000000"/>
                </a:solidFill>
              </a:rPr>
              <a:t>single person or small group </a:t>
            </a:r>
            <a:r>
              <a:rPr lang="en-US" sz="6800" dirty="0" smtClean="0">
                <a:solidFill>
                  <a:srgbClr val="000000"/>
                </a:solidFill>
              </a:rPr>
              <a:t>rules without the consent of the governed</a:t>
            </a:r>
            <a:endParaRPr lang="en-US" sz="68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6800" dirty="0" smtClean="0">
                <a:solidFill>
                  <a:srgbClr val="000000"/>
                </a:solidFill>
              </a:rPr>
              <a:t> Power </a:t>
            </a:r>
            <a:r>
              <a:rPr lang="en-US" sz="6800" dirty="0" smtClean="0">
                <a:solidFill>
                  <a:srgbClr val="000000"/>
                </a:solidFill>
              </a:rPr>
              <a:t>gained by force, or position of authority is </a:t>
            </a:r>
            <a:r>
              <a:rPr lang="en-US" sz="6800" dirty="0" smtClean="0">
                <a:solidFill>
                  <a:srgbClr val="000000"/>
                </a:solidFill>
              </a:rPr>
              <a:t>given</a:t>
            </a:r>
            <a:r>
              <a:rPr lang="en-US" sz="6800" dirty="0">
                <a:solidFill>
                  <a:srgbClr val="000000"/>
                </a:solidFill>
              </a:rPr>
              <a:t> </a:t>
            </a:r>
            <a:r>
              <a:rPr lang="en-US" sz="6800" dirty="0" smtClean="0">
                <a:solidFill>
                  <a:srgbClr val="000000"/>
                </a:solidFill>
              </a:rPr>
              <a:t>after a revolution</a:t>
            </a:r>
            <a:endParaRPr lang="en-US" sz="68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6800" dirty="0" smtClean="0">
                <a:solidFill>
                  <a:srgbClr val="000000"/>
                </a:solidFill>
              </a:rPr>
              <a:t> Citizens </a:t>
            </a:r>
            <a:r>
              <a:rPr lang="en-US" sz="6800" dirty="0" smtClean="0">
                <a:solidFill>
                  <a:srgbClr val="000000"/>
                </a:solidFill>
              </a:rPr>
              <a:t>hold very few </a:t>
            </a:r>
            <a:r>
              <a:rPr lang="en-US" sz="6800" dirty="0" smtClean="0">
                <a:solidFill>
                  <a:srgbClr val="000000"/>
                </a:solidFill>
              </a:rPr>
              <a:t>rights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6800" dirty="0">
                <a:solidFill>
                  <a:srgbClr val="000000"/>
                </a:solidFill>
              </a:rPr>
              <a:t> </a:t>
            </a:r>
            <a:r>
              <a:rPr lang="en-US" sz="6800" dirty="0" smtClean="0">
                <a:solidFill>
                  <a:srgbClr val="000000"/>
                </a:solidFill>
              </a:rPr>
              <a:t>Power is often, but not always, hereditary</a:t>
            </a:r>
            <a:endParaRPr lang="en-US" sz="68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6800" dirty="0" smtClean="0">
                <a:solidFill>
                  <a:srgbClr val="000000"/>
                </a:solidFill>
              </a:rPr>
              <a:t> Advantage</a:t>
            </a:r>
            <a:r>
              <a:rPr lang="en-US" sz="6800" dirty="0" smtClean="0">
                <a:solidFill>
                  <a:srgbClr val="000000"/>
                </a:solidFill>
              </a:rPr>
              <a:t>: decisions are made </a:t>
            </a:r>
            <a:r>
              <a:rPr lang="en-US" sz="6800" dirty="0" smtClean="0">
                <a:solidFill>
                  <a:srgbClr val="000000"/>
                </a:solidFill>
              </a:rPr>
              <a:t>quickly</a:t>
            </a:r>
            <a:endParaRPr lang="en-US" sz="68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6800" dirty="0" smtClean="0">
                <a:solidFill>
                  <a:srgbClr val="000000"/>
                </a:solidFill>
              </a:rPr>
              <a:t> Some countries </a:t>
            </a:r>
            <a:r>
              <a:rPr lang="en-US" sz="6800" dirty="0" smtClean="0">
                <a:solidFill>
                  <a:srgbClr val="000000"/>
                </a:solidFill>
              </a:rPr>
              <a:t>in Latin </a:t>
            </a:r>
            <a:r>
              <a:rPr lang="en-US" sz="6800" dirty="0">
                <a:solidFill>
                  <a:srgbClr val="000000"/>
                </a:solidFill>
              </a:rPr>
              <a:t>America and Africa achieved their independence and became one-party states </a:t>
            </a:r>
            <a:r>
              <a:rPr lang="en-US" sz="6800" dirty="0" smtClean="0">
                <a:solidFill>
                  <a:srgbClr val="000000"/>
                </a:solidFill>
              </a:rPr>
              <a:t>when </a:t>
            </a:r>
            <a:r>
              <a:rPr lang="en-US" sz="6800" dirty="0">
                <a:solidFill>
                  <a:srgbClr val="000000"/>
                </a:solidFill>
              </a:rPr>
              <a:t>the military leaders became dictators</a:t>
            </a:r>
            <a:r>
              <a:rPr lang="en-US" sz="6800" dirty="0" smtClean="0">
                <a:solidFill>
                  <a:srgbClr val="000000"/>
                </a:solidFill>
              </a:rPr>
              <a:t>.</a:t>
            </a:r>
            <a:endParaRPr lang="en-US" sz="68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sz="3097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37" y="273050"/>
            <a:ext cx="2984126" cy="186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repeatingislands.files.wordpress.com/2013/08/fidel-cast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37" y="2286000"/>
            <a:ext cx="2984126" cy="19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looklex.com/e.o/slides/saddam_hussein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37" y="4409425"/>
            <a:ext cx="2984125" cy="22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Totalitarian Systems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5867400" cy="57912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 Government </a:t>
            </a:r>
            <a:r>
              <a:rPr lang="en-US" sz="2200" b="1" i="1" u="sng" dirty="0" smtClean="0">
                <a:solidFill>
                  <a:srgbClr val="000000"/>
                </a:solidFill>
              </a:rPr>
              <a:t>controls all aspects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of individual life. 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Gov</a:t>
            </a:r>
            <a:r>
              <a:rPr lang="en-US" sz="2200" dirty="0" smtClean="0">
                <a:solidFill>
                  <a:srgbClr val="000000"/>
                </a:solidFill>
              </a:rPr>
              <a:t>.’t controls </a:t>
            </a:r>
            <a:r>
              <a:rPr lang="en-US" sz="2200" dirty="0" smtClean="0">
                <a:solidFill>
                  <a:srgbClr val="000000"/>
                </a:solidFill>
              </a:rPr>
              <a:t>the police, military, </a:t>
            </a:r>
            <a:r>
              <a:rPr lang="en-US" sz="2200" dirty="0" smtClean="0">
                <a:solidFill>
                  <a:srgbClr val="000000"/>
                </a:solidFill>
              </a:rPr>
              <a:t>communications</a:t>
            </a:r>
            <a:r>
              <a:rPr lang="en-US" sz="2200" dirty="0" smtClean="0">
                <a:solidFill>
                  <a:srgbClr val="000000"/>
                </a:solidFill>
              </a:rPr>
              <a:t>, economy, education system</a:t>
            </a:r>
            <a:r>
              <a:rPr lang="en-US" sz="2200" dirty="0" smtClean="0">
                <a:solidFill>
                  <a:srgbClr val="000000"/>
                </a:solidFill>
              </a:rPr>
              <a:t>, utilities, food supply, etc. </a:t>
            </a:r>
            <a:endParaRPr lang="en-US" sz="22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Gov’t controls </a:t>
            </a:r>
            <a:r>
              <a:rPr lang="en-US" sz="2200" dirty="0" smtClean="0">
                <a:solidFill>
                  <a:srgbClr val="000000"/>
                </a:solidFill>
              </a:rPr>
              <a:t>television</a:t>
            </a:r>
            <a:r>
              <a:rPr lang="en-US" sz="2200" dirty="0" smtClean="0">
                <a:solidFill>
                  <a:srgbClr val="000000"/>
                </a:solidFill>
              </a:rPr>
              <a:t>, radio, and </a:t>
            </a:r>
            <a:r>
              <a:rPr lang="en-US" sz="2200" dirty="0" smtClean="0">
                <a:solidFill>
                  <a:srgbClr val="000000"/>
                </a:solidFill>
              </a:rPr>
              <a:t>newspapers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– propaganda is common</a:t>
            </a:r>
            <a:endParaRPr lang="en-US" sz="22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 Propaganda – the advertising of a certain ideology, usuall</a:t>
            </a:r>
            <a:r>
              <a:rPr lang="en-US" sz="2200" dirty="0" smtClean="0">
                <a:solidFill>
                  <a:srgbClr val="000000"/>
                </a:solidFill>
              </a:rPr>
              <a:t>y a political agenda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Censorship of </a:t>
            </a:r>
            <a:r>
              <a:rPr lang="en-US" sz="2200" dirty="0">
                <a:solidFill>
                  <a:srgbClr val="000000"/>
                </a:solidFill>
              </a:rPr>
              <a:t>all books or articles criticizing the government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Those who oppose the government are arrested and sent to labor camps or killed. </a:t>
            </a:r>
            <a:endParaRPr lang="en-US" sz="22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All leaders of totalitarian systems are dictators, but not all dictatorships are totalitarian</a:t>
            </a:r>
            <a:endParaRPr lang="en-US" sz="22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hitl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32" y="4343400"/>
            <a:ext cx="2920706" cy="210534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98818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Theocracy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38600" cy="52705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Government </a:t>
            </a:r>
            <a:r>
              <a:rPr lang="en-US" sz="2400" dirty="0" smtClean="0">
                <a:solidFill>
                  <a:srgbClr val="000000"/>
                </a:solidFill>
              </a:rPr>
              <a:t>run by religious leaders; also a very old form of government.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The </a:t>
            </a:r>
            <a:r>
              <a:rPr lang="en-US" sz="2400" dirty="0" smtClean="0">
                <a:solidFill>
                  <a:srgbClr val="000000"/>
                </a:solidFill>
              </a:rPr>
              <a:t>government claims to be directed by God, or divinely blessed.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No </a:t>
            </a:r>
            <a:r>
              <a:rPr lang="en-US" sz="2400" dirty="0" smtClean="0">
                <a:solidFill>
                  <a:srgbClr val="000000"/>
                </a:solidFill>
              </a:rPr>
              <a:t>legal separation between church and state.</a:t>
            </a:r>
          </a:p>
          <a:p>
            <a:pPr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Ancient times rulers were often priests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 descr="churchstatests-schenectadyny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43229"/>
            <a:ext cx="4343400" cy="3514771"/>
          </a:xfrm>
          <a:prstGeom prst="rect">
            <a:avLst/>
          </a:prstGeom>
        </p:spPr>
      </p:pic>
      <p:pic>
        <p:nvPicPr>
          <p:cNvPr id="8" name="Picture 7" descr="theocracy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289409"/>
            <a:ext cx="4495800" cy="302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2.gstatic.com/images?q=tbn:ANd9GcRsrZkp2QWygOvsDe0vB99Pd_XWM_MhOVnlLjdmTFPgj8QEWs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191000"/>
            <a:ext cx="1838325" cy="24860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364" name="Picture 4" descr="http://t2.gstatic.com/images?q=tbn:ANd9GcTbSY2N9dJZ8k54pMlHw6yBy_17s2YadJ4MyYTuT4cFgLigl6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082845"/>
            <a:ext cx="2514600" cy="17845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366" name="Picture 6" descr="http://t0.gstatic.com/images?q=tbn:ANd9GcRupGvVmITgfjcCzTknIWxL1bTOdD2XCyoefM-rvRv-wjhHlhXJc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57200"/>
            <a:ext cx="1533525" cy="2981326"/>
          </a:xfrm>
          <a:prstGeom prst="rect">
            <a:avLst/>
          </a:prstGeom>
          <a:noFill/>
        </p:spPr>
      </p:pic>
      <p:sp>
        <p:nvSpPr>
          <p:cNvPr id="15368" name="AutoShape 8" descr="data:image/jpg;base64,/9j/4AAQSkZJRgABAQAAAQABAAD/2wCEAAkGBhQSERUUExMWFRQWGB8aGBcYGSAfIBsgISAcIBsiIB8gHCcgHh8jIR8dHy8gJCgqLCwsICAxNTAtNSYrLCkBCQoKDgwOGg8PGjEkHyQsLDQvKjA0KiwqKi8vKiwsNDAsLSwsKiwqLCotLC8sLCkvLCwsKiksLCoqLCwsLCwsLP/AABEIAP0AxwMBIgACEQEDEQH/xAAcAAADAAMBAQEAAAAAAAAAAAAEBQYCAwcAAQj/xAA8EAACAgEDAgUDAwMCBQMEAwABAgMRIQAEEgUxBhMiQVEyYXEHI4EUQpFSoTNiscHRFRYkcoLh8SU0RP/EABoBAAMBAQEBAAAAAAAAAAAAAAIDBAEABQb/xAAzEQABAwIDBQgDAAICAwAAAAABAAIRAyESMUEEIlFh8BNxgZGhsdHhMsHxFDNCUgUVI//aAAwDAQACEQMRAD8AitrJJaGOMK6gi0OTm7K8u9ULFdvnTvadQ3cYMssTvGb9dk+9YZjQyTgn+CO6GGdACWHJ8E0OINEHI4VVfBGne48btLBLD5BKzHlhuxBBBA4/Ng/Y68KoC4xhkL6UsKZHqE27hKxcQIW5shkAcp6gSb9I447EZK986nxJLC3mTIVLRVGW+qh9OQQGs1Z+O3uNa+k9XETPJ5CSBk9aNbcgxFjFcRXvkg1orfdcj3RKlVhjijIgjlY/njz49yxsE0AABjvrW0g0Q0W65rmAB29lx61S3dbaST1xNR4fTXAD2IvseRsiu476w6Z1WYRNA70p9QF3ZzXqW/m6+dMNnu5ADHuaQigeYPLioHc/FUB3x9tPt3FtkYbmJQE9IJ42ByBBJjPpzXx7E99Y+pBwObPAhLP5STbQKNni9KGT1BcV8ZPcgZ9zRzWmnT+ZjJduCKvLjVEi6UgCr+fcigfjT7c7eJG3EkJorwUiSKkF9mBK/WM5AvuRd4VdSDNwmMq8ZKjYqKIW+9luRPybyLHtrO0DwBx/q4PJGJD7KZOMsPAhwCRKE9Zoq1ephQwwrufSfY6xM5UyKvlsGaiSpP1HkGoAKt4FfitG7Lw67RtK0yKYwtW3pcWKNg+lSD7gEkEVm9Z+WrbgbSkjkwyyRLyBXiXu2yxKn2oXXxrpxzhvGfeiljF8j6rLEjJxYu5KmgFK9roDBB+9/bWM0uZlkiQh6ZSCSBjtVgHGc/jTHf8AhXisLxFv3GeMlgW4sE/btEDYaskf9tOPC/gm9o77xFnk8wrSlgAoANEEKbBv/I+2gwjDjH34dyDtqYNuvZSW23CyTycY42RCAiUSAlZJ454gLZ+57nQ8u99HE7aLgFpaWwTZs39QJF9zYP8AgE+LekQbDdw8YmaFgJGjD0xBI/bJzQsd6sg/zp305drvt1PDJATGAXjaMlWFFbUgemuJOa9tHAADxlE90fK01QbkdeanIOpcdw/7MJVQG4+XWSADQvNEe90TZydD/wBYoMZePHEIwcUCvYnC2D7i+2rfxv0fb9P2PGONv/kOAvIc2QKLJDGuN4sfc50t3P6b7jyU3ChZQVR2jZmDFeIwM/B7Xfx2zrYzNpS21KZ3j4dXCk5elvDJ9arXqRwFKtjtVZBB9x2OQNGbfYxESBoysnfiV72OwrC/6u9EY+NMutdEBdvS9x0tA2EzgEgE+odmY4I9/bZu+oPGy2InZZRxtbICVQPuK/0H2+a1zqjnADVMhru9T262KogCRskkX/G5Cw+bVu1g01Fe1CwdK4YZJG8wLG4j48k9IsXQxYZh88e3e/fV06ncyO8P/CcqEivMbKBZXNBDWVBxfvQtOvhuWWQJHGI9xxyoag2Pb25Eew+/vprNovfP2QYZaAbR14oDb7eJnLNFxRfS6owYgkWpUsbo/Jv3/Gt3RwiOgZeamNy1xWBgs3tZK1V61PvIY4SEhHNmCyMeROO+TZUE2aBv/ApbJOxPBHpCcEn8jFfIxYGdFhL5GQ6703NhkXCK3O7jZ0GAkeAQgFqGsA16iav1HPsTrf1DqMRJMKRgFbylnl79wcV960KbaNXHawspAoWcjt8izVex0fFsI4oTIHV5EavLIbiUYEXyAB5KfjBGO9620gkrXYQMvAJd1zqMMjgxQ+UgWit3m7xr2vnStjydR3FGwTx5d+xOMYP417RY2091YGwLIlpC4JEpNAAj1Zr3rOe/a/8AfRqo5iVoyRYorZyOxIHGiKvv99aEmDWV4L7kEYxVAen/ALaNn3bjLwl42A9ak1V33AoGgbB/ONTuJ0TXAzCVFxG5bywwoY+PjtgH/b7a27yBt0Q4cKqoWbkw9u5odmNAcQKJqsaG3m5cuHFlves//v4z/nVD4X2C8Tz5hnAPmeYqqtfSCDms5zm8dsm92BuLVBW3bC3X6RvSulTSbZTwjKIlLYAcBWBDDN1V2vZviwDp+uwhedeK8kVVaTy2UJGDQAfFMWu6x29/ZMZjIkyqV4X6ilKWriBg4yOX2yK99Ot10jdyTNHseCJ5Sl7B/uBqyXw1Ag3/AANRkOqHn7Kcuw59ZLR4miQ7lBCiymaTjIjMRGnD1U5rlnJrGFYYrWjddJ23Pg8ckjFhGX5JHGh9PIKoF0DlQfY6rfB3Todvt3h3HlebZEjOwV3IJonkeWOVA/476gNvvfP8xGiVWibiXDWrUXq0DHk9V6lIrHyNNjs2201S6RfUfhbK6D4v8ObAdOkSlQcRxKm25LVYvJxVk4s5znmvT1GzJeWAefFGU2xvkM4uYdsKxIBo/wBpHbVDseqJt4mE3ltGY3P7lG6+VJJYG+NAnNX946bre3O8AhR2glioqFNo1H6BR9IIBFfJ1TTLnU8bB4JbWtpbR2VcmOPjkqBfGu6kKDmkMQoOI41Ac/JJFrYsUCaBPftojaeMJNtGjQl1aR25q0ZMTE0AcmwaC0O497GpzpTz8+LxrGhI5I+S3bAC2R3sNiq76qZerxw7KTbSBqLEiQUyUzWuScMK/wDBzhYO9vGLH+WT9sZSBH+O0ubI5d5vEpW/RdnvXd5N7weV74sL4HAoMCwINgA/A7Y07eEbceWsyzbmHMTI5V2UcsPYA70oybH41h1tSJdvuPLZokIk/wCGcg1WQK7130m8ZbyPcqi7ZOMnEnjYF9ivEg3a5PqA1rHh9OCYKjmq5zXFpAvOscOaA3UA3IQzz7mWzbHzQxC/YMpDV2+oXq32XibqKQFUginQKyRThqalA4F0JFMVKmjXfXPug9NnjgZ3WyrLSk3zDYYKboFQBd/Om/h7xvuNlAF3O15gubkFgi1XDjiRfavkX9tGxoe4teQQMlRtrmCk07O2Xag5fpLtgsrdUREaSBpZ1L0zEMS3I0wolaP39zrof6ndAj2iHfRSNExZY3AohlJFCq7fI/8AGeZ7HrQD+ZDKYycgD5Fjs1rgYB+NXOw8e7ndq8ckUO5j4DkgiJ7nBIZ6dT2JFZqgffcYiHNv6oq2zVKbW1muBB4H3S/o+7do+DCBET1ebCQByc2FYKfSQM3Q+PwFvuaur8su/KORCTY5Ems9gbvtWNHdAWPazSf0rMvnn92F1qssOHFhZA++c0PnRvTt5sGlYlJEUhomjJ/aV19RCEXWbI9wQPnEDw3GXM9kxj3NaC5R3WdwTPyfgUl9bEgDkaySVBAckE2O5yKvSDgzSutCRnpkIBuzXt97o5IuqJ97LrXTfLmEI4tFNxMHIjn2IORQOSfjljse0vOp8zMa81JDJ2ND7fI+xvt8atoutHJbGKHA5e30tO0WzbIqqV4kfcmgwzg9r5Y/zojb7d0kKFizp2jFtdHAqsg3fwRetPMSW7cSX5cuXezdHvZJFG/m/nVFB0OaKNXkkCspBFe2KyceoY1tV4bmmNxNi+fvwSXq+zmDBmWy9u0YLDhZqqJ+wOP+2vaN3ySGT1SGcBFIkrtyshfufSexqs69rBUc0AGFrQCJlB76N1AbiGFmioP5yB/nP/bR2/6m0USxMbQMC2eJalr2Ne95Hxd6+jZGkjbAF1J7HBqqqyND1PEzGORX4oLazVE1nlVXgaWCHEDgqGw6/wCuuC3dKqWaGOgM3xI9LAWaOcWPTd1m9V0exEy8ZHkjKK1qGH7QU0ccWJrHpPpZQK73pH4XMz09iMrUangKyRyJ+aFEVVn/ADpu3iCWB3G4jdJFUjnIhCycBSkHB9QA7X7d61LWc4v3dFLdxPE8/ZKYhNt5fLY864hGiJI4d149zkeog9u2nEnW36dO39EJCsqpzWcBxyHJbLKeXI5NWOxFewD6R1eN5Y3Ck8s8aPoK0WOMEVYH5F47jeMuoy/1Yk26oViCl1rFj/UMCvx2z86Yx78cREoHsBMETxRnSl2m53Ly7xwNwOKtzJVJGyGNN9uI4Eg/Y6SdT28r7512PqhJHGUMOCChYJIoAGxRzQH8svC36ebjfctxKIpvUTTniORokDHqq/fGqfb9U2B2Lx7mNIgPMjZFNGNlZwFCqe9KCGo3m/fVhduhob46fPsoADTrGo1xHKcviVPjpj7CNJN2kkgnkQPPIFeJM9qJNqcnlS3j8av/ABdMNuNpxmgSLzhzVhx5pgsEKDsR7EUbGfnnmz8Ub/ebX+nlKrCBGFZ40LMFIyytyBuh/bkgUO+jZx0+GQy7uOItlQj3jtfGNb4kZwQD980FmpSpuw5nlfwgJztnrPbidb37+KO/VfxRsN3tkTbTLJula4jEGYgA0wJUYDC8ZvB+DoLx54ibqHS40Xp+5jZXUczHhSoNhf7jdZwP86VTeMtttj/8RpQVBFQ8YgBddnBLkCvm6JPzrTuv1I3bZ8qVVK81aSVh6SMmxQotkHsLA1QKr3CWsPjASRRYDDnD1/S2b/rnU54Ztum2mk2ghEUapAQABx4uas8hV4Pevxp/4d8XbTb9GbbybeZJBG6sGianYhjyLhcZI75XAzV6X9N8Wbt0U7fbu5FlWE9EBrzRNHtVn/a9A7jfmissU0clE0xXJ9wACSWOALFX/uJq1Y/BF2LJjF7p3+mMvTR06b+slXzgzNKJGYMq/wBpQHORm1F2a0x/TTp+13O0mk3O4EtyN9UtcEUUhNEZokkn8e2pna+K1hVDMs0Rs/VGfWoA7iruxg9jRGstx0vbb4MQY14tbOo4SrRo80biDmuxNV799Y6oyd9kc4t5rRRcfxf6pp0vw0nU9vLJBt/KMbNGu4UhWkCkXxAwWNUWNdxnvqc6XuPIDrEjbiPAJB4uaLBaIsAUaIIIPcEEVr6+43mxMsW1mm/p3DGrFnuOYbiQpNWeOfa/h74Y6503adJIaItu6YtE4JkdzdEED6Kr1ChQ+da1m7NE+Bv9/pZUplm7WbYpJ/7oV3mKbepFWk8z1OHXj6iaAyaz8Gzqn6T4020XTpotwhVyCxHlFBMziyB7YOLvsL0H1n9PJp9mkso8nc8OTWLoZPGxbVxoEHIN+1jUbutq8jCJuRa0HEkkXkhlJJ9PE++ky2SDbiOtExjG1GgN0653V5vwjf06S8o+fJrRl4cT6lHJaITjXahS9yDWsOteHzBMjwhXDyB3HBSRxIxdgKpBJNn4+NSew6rGNybQtGiyWD6f7WFV3+2rIBJ9okibmWFVq2YWseVWmBwwU1ZJ+/zqCs57HA8bcRe+iobS7MSuanfGPdOJIlwzLxAoDJU13x+D/OnO3l5o5CBlBHKPlxsA/wA98j7WaPbW39QOhGE+ckrzAgB3egVJLeygUrdxXb5zpLteo/tlEYesWQWICn+B3NYW9WyKzA9nXwqKJaaZBN/Xgqnayw71i8ylOACpHE4X01V8mVr7Ad/b4OvaXdGIjReBtXXB8sA2COWRZOfv7/Ovaiqve10MyWGliuLIJ4GoMrqQW+mj/NA/ar/OgN0yLzdWb0mgRkZ9jyIIB+M9v50wa4lW180OnIley0zWL496sEfjSLeEyAuEPC6NdruwPyL16FFpm+XgnVHBrHQVdeGOkztto5EgjeB3LNKxAK5VCQgN+kreGN4/GnfVZpn86CSNtzVOXjhBCr9WV5khs/2g2O3voXw1PIu3SNA0ZESBA3oSTknNvkH3N1d3nQHVPEU8D3MIotyGHBoolJUUaKs3flyaz/F4154aKlc4o1iM+/M5crKHfNxn1yWOziZZHhVUi4oSeS8lcMF+k1gkUB3z9wNMP0/2Kb3fN/U35u3X0qrAq39tXRBVQD37gj41NP4heefiSiKSSXc4NjsbwAft+NPpegx8eMMxhkZm8qSI0q/K4oiyCGN/NfGqARScDUGfitqS4FusIjf+Jz0TfTbbbcZYWIJVr/ZZhZ7Gj7Hjj4Fanl3u2TcST7xTvGnct6Ks2GFGMkcDRsG+SkCvfSjZSyNI6wJcoR+b2HLED1Mt3dj+RZIIrX1+iRLHGzeaJ2SSaYs6/wDDW+NWPqc0vc3dfI16OAnl7lSEspW/IkZ8Ptb5eszyylIA8EfFgtsC1IAG9WMjta5v3NE6H2Xg2QiPkCRKvmlyL9AyQPlwtmjWOWcaXw+GnaONgpcM7RNxyyyWKWseogggXn5FY6Z4L8PzpIk8kjiJmaFtvLIRIpCtTUB7HAVhkNZ9rNrGUhDR1zQVKz6l3lSmy2se9ndzCKM7SlG5KFi4jylSgt8+4BIBC9x308h8NzqqeTx87bSFUD+vzYJFHFSpFPTUKwQPbAJvfEMgEfNhxkQBaCiyWXDd6RKwbUVR/kjYbl5EUNGQVJodyvEfVhQORsgH+O96U6u6bIW09yVE+Hk3b8jtwNuCQZenuGQgWS0kTOAoU2W4r6fn219/UHZFZo9zt4I2TkifMkk2TGy2TyVW4kgEcjd3R10p+SoaIehRLk0BV/UR+PT7/OkW2ircI7rXHlxYNRyDyCiuxpc2D+NCam8LLmNkG6jejdM3u/PmbhzDN5Rg/dXMlSN5pU5ClYyU51YLYGpjq3SCamihFIzPuHpWVRyqNCcAgeXkZyxzVa7vsiWVl4ngKHpBAYdiD7WM2B3z8659406O7tGsBj5JItwxxAJ5S3xaUMtk8ibGRXsSL0wPQgklRe23262gkKspQcZfJlAKASciApB5KaDEjAFe+vkfXY5GVjHLDuSBJGcgqR2MbYpCP7QPaqPcMutdNkcqRIGi3QXtJxMqJ65SgAUFFXA5gEdheSUTeHzKk1vZAUwoLYKXJZeJFgl8DByW+2M7Frt6IPEJ9KsQYO83UH50VF1z9Qp96kWwL+UXdFec16wSASeP/DJNmhfsL0y8UdBTpTRqWbctNyVC7UUAvFUSwtsZFZ/mJj2zhmSdBKyhGSxYlWgaJUg2Fz9+LZsZI2m681eaAkxxhArlnKscsbflQv6aOKGl1Q3AQ4XVHZtDw6id06ag8PvVb+sTJykEDIxYqxHDj7AuvI/BJF3kfnTvwvJuH25SCZIeJZZYXtlo1xpabNkix/Ol/XNoqRxogQ2SzO3pYkgWvt9u3+dLek7UiVlXn2J5Ixr5zxqwAD/11BZ1M4flWFoI/iwnqAGOXnxYMrOrc/Vi8NRUEry9zjGNDxTqC7JEiot0m4ssDiytAAEk2B9jq8631jnsZESNFeg0symmtGBvCZ5UKtvfXNxtDHIRN9RAbtee+fb37HTtnqdowyL+6DZ2OdUg2lbdlIzSJ6nYjlWPkZ/uH5/xr2mPS9wjShpK4qGNcaALV8Hj7dvvr7pdaoQ6MKog9Ss9v0NW2/nNKqyqzAxiQWOLUKWgarIF9s69s+pxptmQlgzBzj3sUM/wM50Ju2VlUnkpvtQIr+3Jo/IIrH30qkirkECyYyy3am/bIJGDmtPYzHOI6+SW8EU4dx8deslbRmuEkm+KcK4XEnH6eIFcvi8f40bMsUoaeXeLIChoRrVsARTLZABNfIN5AvWPSYZDFtq6cy0qEyVGA/oIJJIsAk3Z/wDxorqfU4tueH9PH5gouvCyS1UFYDv2x8kCtebi3oiTyw8eVwpxBuFO7R/IKSooQFGAsAE/e6BU0CO5+qvfRP8AR+bKXcmPzQpMaizY5DkzWLsZoHSzbq1OTtZG9RUWrgoTkD+bOK9tUR8OTMZpaTygSw5t2U5NAEkAXVH/AM6ofu3Jv1zRODZtkfhTG2ij2UrzRbtFnQkxsjGjZHJT6bIZSVBF5B7+2XU+vQztJI0CBppI2WMqCqqOIanxQJ5A197o6cb3eOYfLRvMaMYARXViRkCNjyDC65JjlyxVaA3G6lkXaReS+2XbRN5LFRyeZEDMpJx7WFIzYvvj1KD+0ZfMdcl5tRmB6L25280kjIm3/edfM2xZudj6gFQAAWAQVBBofNGj67O7f/C6Yjo9FmEbtxiPEkKXAsO3uWbjmsd9a/05fcTn+pTcRQ/UphRFRGbjh5FwT7VV5BzVg7OrdRO3kO3hneJHt2G3XzZpnJPIoBgITnm3G+wsDWvMugdELmtAmdFNbHo3VOnSSSeRJIrjhKqAsGWvUDVj5AIsiyffTboH6q7ZU8meFoZQW4+gyBbOFIYhgL+Pn20v3niiImPlsZ5GloxySbt/MZrAI9C8Va+2O1ae77bxbmNROPNVUsCdAu4hUVbq6+meNT9R9qJ9joXZS4T3LYJOEHzVt/62H2jTpJG6IT61JsALnLVR75Pt/nQPiPre12KmWaUvKyho4FYFsgAEC6x35Nj4BxoHr0ccHTJ1YRE+UVEhpWNMAihQo5KoC0bOPnU3sfDe0VYtxDKqJxUCfcKWbmb9MSEANxPuuBnSwQLm60MJFrXPVkDN4k6vvN1I+3jlijUUKDClNUbPdiAD/wBtE7HqHUNtuYouql2gkXisuXVAwOeS0QaqxYx7a+7nxdHDGj8epTFrjhleVYwSSMLEhsrgEWDdAabJ48h3I/pXM+7gkGWki4SKTeAEUByM1Qs0asgAuOVwgH5ABIPFPQo9tIzLAkQ5jyZTuOQo+oFIawr+oEE1fYk6WDrbruEDeY4tHMAqmYK4urC8/wDhlVAuhj70Hi0tttj5JBlTzo2SQqpDRBgY+eAxKgBMdw3t21PNuUOwk/tD8ZC7KQZZEsFUYYAogoMkgNrGuxEOPd7LYgYe5Z791nR4tqAoZ13EskiqhVshFCksxa7HpNAWM3onpm4268GlhYejzSEfiodsE3RJrAIv+NBR9Ksu4YKOMYdfSaZrZ+JrkqjjXEHuReNYLNCfQw9Bbi39ueRYn7VdfcD21LXqB5hukKyhSiSU13HhyXdSLPSyKVso/JbHZaIUgA2KH/L+NZ7jwLJtwHRP6yBVoCMiSmqmJW7x6qoH761dJ8Q/03OGQmWI+hVDel1HcljgDiDQGTYAwNNJ/FSbfaF9jAYVZ6taYXRJB+qiBX5vtqIurN3QJGmnnwTiKhO79cUP06GYxzsYkWK2rzr5LwXjXDjVKy3RrNah4GBBtWIFZJyCTXeqIoHFfe9VO6nkhglO42u5R3UkSiRzG3mEkclX0D6hjAOdR21ehRFAkE0e4H2v2s9xqmgw7x7us/juTdlfDp4I+JiyVVG/9SrgDHYj/f417WDbdKYKaqrZW5YvHY4/zr2miE+Am+0iAJkDLRrj2D1RsqKHdr+nOkcEbtJxjQuzWCBj3zYB/Pehp1vtvNFx9C8QvFgL/wDqAv3s8sfnSNtw8fqAK0pBIBFfk1R9sZ0NHeuDMoHANY6NCugbLwxuNxto5THPKUVANvKypGwCgWpBBI4m/ezYOcanvEWzmWQMI4NvZVhFG3KuIXOO1kX/AJ1UeDeoSydPRP3JGjLL5cSAMVbkwy1BVskBr+1GhpDP4Nn20Uu4O2ljHmA8pZ1NISAAVT1FrOXNUBpDBD3CRY+fhP6J5rz2vgjFr1zWXSd5KVZZlRqILOzkmyPSQO4q/wDbTGfdXMrnipjosXAPLiO30ixgAC82c99KE635Zj8wILF5APZsAHLN/wDcTeL0b1Hb1zeTylDn1c3Bo9x/yqPsK+NJIh85T+lUY1WiDep5b+a3N2ZmIo9q5EkC82e4PbTPwjvIdw7+arNuH/8A67vIzKosq1Bnr84Jq+2guoDy1ZkdFUD9tkNNzIHYknl3+rI44+LWw9H3UKo8RWRYULcyVXiRZZVyWawfb59tPplokzE87LDhILXC2h1Go64K9/Tzoyq++ik28ZiTdBFoYUquDRJPGuJF3lj8aMm8LLtJGk2sbxyNdzI5PLOF9RIC/CnHYewOpfw14qiabdO6co5uMnEgNxAIXsCLr3v2yL1f/wDuPlwLI0TsAwFGv+UE3We+Pj5q63PDhEwVAaT2vyn2UNu/6UbjJlhMijnGkSyBieVshOYmN39rwO2ni9Al3SxPuV/p44QBt9sWVi/EE1ISK9S3i+16odn1sN6yWby1cEopajfYAXm19/cgA5zr384kib05VgAL9QIqiQDY4k5U0SL+ddkFkuBgCPVK/GTJFsZeLqpK8SkhJ5ElQl5oMONih/1vWjo3h3erw3Qkg3LqpVVePiyWMqrBuPf3Ivv8kaw/UBdw3Ti7IuAjE2e4cXasLrtWb1R+HZvM2wbPdjSm/cHBHz9zrGkA+C50inbioLq/SIH3JkEy7aUyq7QTICEYmuSFD3u2X+TdE6qumdJi3IAaPnBt04RM+GZ75MRVcTge9jB76d7/AMp5FEixubwrqpPb278qsdu1aEXehgVVXQKTx4grk3yoXk5P2/zop4lDdwsFE+ON8xTbRln8uSdCrKn7sZuyuSCCSbo/b+dP6g+ZGu2iEbVfmqDJ6TwZQilAvEWB7fPfvovrMyyb/aiWJ1iHN5B3Zig9I9J4g8ypuxXa++kPiWSV5zLKHQqAynkzKgxag3xZmsMxH2AJyWXiAgnmmNbidA8UTuHYeYzx+ok/TRIB+pls4Jvj898ZxpbZJJD9JWNSWLqFBpruxRLMtWT7Xd99Hb2UcQAqtIYo5JA9DBHFmXsvIMtlTX476CXaS00csZjiCklFogK3JvUuaX1XyBH+w15jSQOHx3SrrOCU7HbRc5Q6uFZQeSLzrkcXwbGAwrPY/GqfoKDaqCm48sTAMVnj/bbvwY8iJIzWO+cEXY0g6pxZAsUUF8uTPGaLdwMBaVqJ7DudUYhETws8BW4RT8OSoCK4sSRyK2M2Qe9Y06o+Wg+ltFjjJIOunp1ZJfG36hSS7VoXEQ8wrTRc7pSCb5gYOPnUdsQ8iKpoq7VX93xdXZ7mvbvqi8RJDFI8PD9xkj4iwyEkyXQH02GWhjPf20i6VII39SKaBpCSM/kEGx9iNV0QG0paM7+iZs7YJgQEZvgY2LcZBz9S5B5A+4paqwcdx/Gva9s9lJPOER6te/JhxAF96Pc47+/c69rcbWWcn70Zpluy6kOx7hWKce3cUf7ji+1fcaWSbNprRVLOwNLxJJ7nHH8+5rGm8kwkUSKHKj1KrFASCQCCRnjfc17jB7HGOETRKgiA4ZMiuQS1EenBY0Dx4kAe5u6E1M4Im3lZA2pBJiZ8kJ4I6jLHN5T7s7dH9MhqypsgAchSt7chdA+/bVNunEUwK7jd+SRyRpWltirAOALAZWJGeLWGoDXPodswDeUrOVUs5K0AACT39RoC7r51Zy/qLHPtEXi0cqgKZmLd6pqKiqasgkex9tOr03ioHsbIOcQI58V5dTA4xiukXiXcxxzNGUMSn1IEINXko1kfSa7dvjGrRJNs0KxSxibc0CkaqrMtALSjsSwo2RZpj7aV7M7WaHlCoMzBxMAhYkKAKDnCrVmrz3zrZ4Y8SQ9P3Rkll/qI3QRtKoBZD9QBUD3pshr+wyNK/wBpDYIInx+vfRNcSG5zGS3dc6I8QhlnjdZXEnl7dBzo0AHY3hguSosdvvpGu3kiz5hW/wDUKr2PYnv+NUvWOvDqe+Q7ZiIoYm5Fhxc2T2BBsenPvV9tD70wrCzSSeZIjWFLKOIsK3JPdc8rwbxkHQ1TFQUwLfaZRecEvz9lLeGtq0c0bH6JY2F/BXPvkex97BxrrHS4fNKm5pQ4DeoFVNYIAYCkzffPzmjzLyJItuhjoHbHzWayCRgfOGBNUPnXQfCvWmmVgpBdWtY1YABDn1ECzebzixjVDXB7sXh5fSXVlsgL71RESYQbd5EnnHqdAwAAPf01yYdj9gSfbSTrg2+z3pj3Pm+STE0bx8/T35Fj9RtrJayc9tO/E/iCWBBJGsatGB6goc2cFVx2YHBFfcaQ/wDvpuUcp3DRuEHKKTk1mzY9gbq+OCM9jog5vAn9LGOq2DOHjPVgnni3fRPsJCnAw3FQjfk5qTmTgg/Sb/1Z+2svCS7r1+SYxs/OYgyEh2QYpVI9IHYsTeKrF6S9NXYru5N224RllzFE0LMVLfz6eJ5AZ7VWtG38XpBuZAGKRmirO1eanwYzYFWfUTn2r2MmOax1MsZgwm/EGP6FaCEz0wk4gchwVgbo0eTAerABo/8AbQm/dlibipPZh7hv+WwCQDf1EV9s4+9Mlhni82OXhHzFUVbi1+w4lb5fPyO2KWeK+oeSl+gpfMqfVzIIUBVAIssbBwb/AM6UcpGazKyjN5EsjbiagTHxRalYFGBt/wCzvlcY+k6Ig6s5ikeWxIsb0pYe8Z4nH1WbGPg9qxiIwzJG/GJXYBgTYWRmtubMCpANKQc/k6L3uwO3Mm2lYIIyeRJX9xSBXEjP0m6PYfF6XVa4ttoUynAsev4tfhXcSPZleoY1snkLbiWoCxZJYkGr+oE37aZtiWaeV2cyHKiznPqBAoClwF7UbHbFP4Y6ft5+npHM/wDwzLJFKUUeX7EFbpqIJPscfnU5velStuHiRwZuZQEYBYUeVZpff8WPvrKjcLsTdU2lWBLg6xHrHytG46bPDHyO2MkIRWPAocE3ZWruruhi86P8PdZ2yzCCNCI2APMMSv03IpU4UDIK/YGs6ft4si2wMO8DBhflzIDwfAxfYdux1FeMvFHImONk4N6y0QKWGq0IIyTQJazYr7jSWU3Vdxzc9QTHf1xXBxc6Ul6s0Us7Sw0q8qC32FHiTecY/Fay2EHL1Epx5Dlf1C7uuxJ960Ht0F2fSDnIBzj7ds/H8afLtoZU8sBSSwchTRJ9ihN4FnFZvsfa55DQBoq2hzKdhc364IRN/wCUkllZC1BeSH6bskWB7isH5/Gva2dW36tKiSJH5cURUXy7luRNd7JPYWO+de1jWgiS3Nc15A0WG7YLwZQFi+pI15H0lm49yKJGe+L76YdP6qh3EgjfgCyqvK1Ud6JyQgsgFifue+tM+2mnhkKHlHXH6q+kkLhicC6Brtobpkm3giIMMplGCz8WGAMcFzV9ie47dr11OnTqgtd5et15m1VqlECBJRniaFf/AI8zFZAsq+Y0cnIAWAV5YH/MGA7MPihq3rhfKKwrGiS8Y1E5aMF+9kAkqSPah/k6073fwqjVIzo59SFWR4mxxIs189rABqtDPCH2cSojiTkXdmIUH6irLZANDuPuNVMaGNwHIZLz346jm1Rmc/lOd/tdzHHJGAyR8GYkeoEAY7HvXc19N47aWPtEjUJHt49zzMZ5q5DX6wwr3VsgY9tMtt4k3e2p5oncceKzMDxAyGIoDm2QACewP8bOihdyrvJuUErA4KA/DWwJqvccfzYPZTC2hSxP8Yn+ptbtq1cxktsmzcOm1hIHKQQPGTxLI4LLTVgDj3Hcg59tXfWPCkGx6ZvAqhjJRdmFm7HEEk2VBrF+51zcbWJ4+HN1mSjGVJ4swzyXkpcA4JAPfNDsWW46zuHWNN5uecX1SIlEA2SObm+a/SfYXjvVzioGtgZ38VY6lULgNLJht+qMY/K8ocJbUpxoXYsswzke3saA0u6GwWcpJ9aMeAfkOaJ7lTXLtVGu16Tdd8dMeUSKtx2iOxUrQUhjxHps3yDWcj766a3SH6jsIGh/Y3cCL6GA43WQSBRDVeO1kEX2GlsrmtJNpWVdobMDxKLmcKyyZZAR5cjhUEYxR9X1kgkXV/FZuZ614vZt3JHEjOLDElIwEzYDcxTA9y4Iq8XRGg+odfmgn8jdAxFgKAZWRiexjJsJ9/jVh0bZ7KRRMys6GPkzTKGUEE3jiO1HAFUNNAcTBHXEIJDBjzUhDu45eLiDYhHILBWRnySD+230iuWa7i71aw7nY8k26RxeqitohBP3YXTA4onPt7a+zy7CRnVYo5QFDEQxgEXeQ1Lk/ZsD/eR8QeTD/wD6BFYPGIV6bzQbHG/bn3rvjXO3TLflES6qN8EAJo3THXz5OdROVQKicULAC34gVyNAXi/f41H9R8Rq7RK5GHLciCTM/ZFGKADEm7rt8a2DqkzwQ7V2I8yTk7ySLecDiFPJUCnkbBZq7i9E/qz0KNNvtPTQQhDIqqPQwwTXfsTjvn3761kvGI52QOcQ2wS/rHU7aJ5QeKSfur3sWCwb03kqe1dzn5uvFXjDYbzZiPzB5r0VRBydKIyQoJUfb39vnUd4I8TQxNLF1Ci/EKk5BcMrA1mj3FFSRkUPbTKboscA5s0vIioB6ObAYVmNFePHugzfejpHamhNMiBodDK04azgQp7qHS2YmKOY4bkY8hqGLDfAwQHFY7/NH4c21uZjIVIYhWZeLXY5E2KP1HObPx20DFKzMA9xA/3Mqs1ZC8uLfTdkAHFG/gP494n9OZDOqmFQG8xRTj+304p6xQyf86lqVHOaGE9eSsDcJJAzW/xR1Rotm8jLEVC8VDDEpJ7HFGsnj9vbXEdvIeYIQMoN8cgf7e2q3xR4mk3TeWqDylb0KthSxA9V0CWN9va/5I202XCQCRSrLdJVkHPvkH3IP4ONWbOz/HpkkXKOnSmSbf1fYIaiPpYtRdgF+oYC2ADQF2PYn+Nben7KT61gayuXjshAe3YUjEYyezDA9zek7iRZPU4WFhxMtA0B3CgnkGFUAPzqi61PJJLMI15JGqjiGC8lUZIzRJ/ycD7aW6oQYiZT7kxNuN1G9cMabvjuI2CcVviRZ9Ao12Bvv+Dr2tnVdxt9wyMUYKqcTk13LDNknvWfbXtPY4NaAZWOZUcmbbGIVGHZC9glTRa8mxRBu/bOlPVI1j5KWA4i1IsA4wpHsfwT29tM+pbZGfiQpQEFas5wAAFJI+NT/igOrRxMTg+lTZAvtljZ+M2MH7jU2yjE4CSlVXFgJ68UX0nos0gSb0O1kpCVvktVdnFki6Pevvqu2HS4ZXaGRG3Lgtw8yJl44ygZhQNUQSxFDv20F1jyNmkjAAzJwZFB4kkAfUvcjvZ7mjnTTwP07qG/2Zkm3TQxu3KJhhhxJyvEghLxRNGu3vo9+s3tBEaaR8rxKzi4mm0kAeZPwsDsTtwkLckV0qSOa3Auqq2NUb+mxi++ua7jyY5iYzf1KOJtW9hfIcqrkPb27Z1ZeJY+ox7qLa751ninZYhMAAQpYfSwFoxuzg/GdX8/gTp7R+UiGGZQUSeM1ID2ssO93m++nUw2iZe4S7yMJlOo5rYzjXryXM+jdPU7gE8j5kZPJbYxMFwaHde6kVXb4vQvjppI5Eg84lHX9xqwSCaViPVQwSD2sH7DX03xJNBHLD5fm/uZlAIFfTkqORvuK+b+dM+u7QMXhgnWW7dwyhGiUgPdnJs4u29rq60TGObVlwsMj++UKirUDmw096lvCnh/+p3AVlbyI/XMyC6H9o7GwWoXRwSe2u/bSBZIUDjywKs2F5kfSTx7g9+NfAN+8J4X3OwSNo9nO6TQ1JLyIInsDkLviQpoe3exnVR0jcmYR+U5bb16hQoKOwthYrABHt/kMrPcXwgYxpp4m8VnJs45v2NzEtXyRxyZgTZ8xAeXq7Y+O47DUUngffRs8MEn9RtzkVOsQbtniSeLA9x8ZyTWrvqfTlnRkjkciw3JT61cGq9RHEV6TRv7e5S9UEm3YGcGdWJox0pYAWR8s1mqbuB3I0sPLRvZLmifxMFLpfDXVIl8vyomskiYzKDHYIA5jgSwyQSpHbGTrGaGJWAnjhm36glVjZ3jQlbSSRmNM5r0quBk6x2fiBHMvK5IRTiHj6lIC4aMmhkY4++dMdjsjuaV4JYYVUAueKyzGwQpU1Q9i2b/AN9aH6ALS1wu8yhfBexmaSTdyqyztaKhQk8apnI+DQX04q/nWnx/s591s5uQtUAnj48VoIKkUAnngG6Pc1WqvbbqcMokY+kFSeKgxkHDWGoWOI4VQNHAzpR1jpzAgtI8cbhw0oKfuEDuwZvprPcdxjWYocCFzhinEuNJvCIFjb0xqeanj62bA+qjirrsP+970rxQku3VZAvmMByHIFrrDLRJQkewFi847y+28Nybko8r8T5fFLwG4qPLGe14B9qzoeTpMkc9RBwytTeXkr6SWA7E9mzeRf8AL61NlcYZuNUNKoaRNrcE967u54zGBLGyAYBHqa8HB7kWKr5BA70DJuYpohG0rsTQqq4178QKPvXv31u8OdbBmUyqsqIebRyLbEVXMMTRNUDXehg1emMu6pWd1t/L78PoXuvACghANfflWMEylgpAN15L0aQxtNV2Xf8ArkhtltBDQdFQMtoCWzYPFro12I9ibo4Ghtw5jVTEoqwPTk9sjt/+sfNnZHKhC+aCpI4fu3QJN5FUL5YYXVn86rtpDtpNu0CxobanmjJ4qR2cLm2/BIyaNGtKc7CZd9Jrql5Hpw7lFKJfLry7jzTOaFEg4ANmv5HfV2fFtRAxIrMRxcOAAG9u/YdznGc++p7d9NWNGMD3RPJuV2crV1ZByKA70caxg6LEWEEh4u1MqqByAJBBY8uILL3B5d7NaW8tqDEVwaDunrrmUqj2jl/3SAtn08hxP5CHFe2awNe0V4z6OdsVUKPL4gd1Zj9z7j/bXtVMBqDEDCcWtN4nxhMttuTE0s4okEmMYwMX7XYzjSv9SNjG5h3KuzIy0Tg4wVIr5sn+Nadzu4oSUMihkntjdlgARki8gNVD76+bnepLDGsbcnkkpYgLviBR449VuQO950ijRcyo2oOhHRUFZzXgglVcH6V77ewQzTTxRyKh8ugwbiQOPIigCe598/4Y+B/F77V36buhGTtyUDqeJodjRwwPyK44se+mXRv1QVNnGZ45En4kBWXDccWO2Lx27/51ADqweSTdPAY5tyzMrcTQF1QJPqqs0Ks/bVTnYWQG9w0/ikobO/aKuA6ql8XbePeT+bPN5YEahEjtgBZo3QUsQbsChWmnVuoHc7fyoJgsjgLyY05yMggAXVg/9dc8lmLMbJYfPuf9sDRm2BABF98g9q/x+Nec/GYLjMZZWX0//paYZ+RkeSuv0q6OIRONzh4yOMcjA8FHL1AXVGyA5zQrA1N/q9uFTqMJ2hrccC0oU0CtE0TfuvKx8EfOhfFErz7aNS7iQTRxxFWqw2BYH1EE1n2/N6a9Y/Q1ItuZhuJTKihmociSO5Gc13r7a9bZ6nasDzp15L5LaKXY1S0lcwk3kMnmeUf6f3SIqWDYGOYF3d1Y78e3tf8AhTxO8SxQbhPKYYLHPK68slVamwe/4OdRsfRF3TLJGeBLAUVChitAnly4gmixPtf86z6hIYnRmjj40SCpXFBgF5AkNiqZhyzplRocICOkS072S6y3VFSREaR0lIJRqJjY9jwoepqI9B7DHzpm0yOQyRI18aIJW+JyOLrgg3le4rONcO/9dmhwryKrLmOXJogEYwPimFH+NPtt+qE3MWI6RLZTY5gWxPIm7rAHv7aV2ToTHFjjK6f1PzVBkjikJPIEPSKALb6kQkgggAn3+DpdE4Lx+pFNBC6sp42LT1P+4TZ79qIujrn+5/UCXgu4i4+a5dWT1njg2wW+IBD4FmjkVQ0sbrku8gLTyGSdWVAHYLcdGyWoFiGPue3cGtd2LjdBiDbKz6t4qg2BWBzHvHEgJUd+4sSHKkg5zZvJA1Pb597vpSNy4SJV81UUiuBIPpoFSSM8muwDpJ1CER7hHVYXqNSxVf22PbA4gDFZAq/v3ERtwhSVlIW24mgBQsMEIrsb9Ix/nTm0w0WQyXXIT/a+VFurduIVb/ddSLByOKUD8/4rS7q/UV3UxKSU5ccPYJRweQqqHwPk3pHt9kWtlH0EEqT7WK/OcaaDpAiaGUBJhIcRgWMVyBN2DZr599bgaHTqiLnEQBmhY+rozFZ0LqQBzjVVkFGxmqb/AO7J/wBWiJd+wXy9vKZI0A48l4MCfVmj6mBte5FAVph1nbqsFIrRsGKujZtey2R6bU+nJu840v3nQqWNkcRxkrRLHizEC2X+6hgNY9P30UtIulmm4GQnHQusPJKidpEB9BFhwMnBwDg4o9sapfDk2yhjmPMB2Yu4du+ThQM4v8m7/HM+oFllKvIS0R4o+LwcUQTj3uz9jp30LxJEodZwp8wgE8RlbHf5+a7WNQ7TsmJhwzBiw71bT2kOgVMxr8pjt+o+VN5xUpDIHQD6iq4Awc1fEY/3qtGneybiVfIjQTcqjIC+sG8cTjiBZ5H+TdDW6Xom2nEKcXRVYEshADVQ/BNcfV3Hv7Ut3CTbbeGTb8tyv/DS7cgvjia9wxqhg2P9Wp2YahgDeg2PorHvcwkkWORRO66H5IczshbFg/RmiPVYJbtgCgLyde1R9O8HyhQ/U9xt4A1/tOoLi+1EUUGOwJ/669poovjePkp37e2cpXMV2EcbAENIG92HENZH0nuD7E2c3nVV+nHT4JdzInFH8m2hc2rWD88gGBySCDVYq9INru95uof6eEnygeXBSAo97JP/AEJ+NMN30V4IINwqFJgQhCk+oj1K1fUrEErx9+NgZ1TVcCCwuhx69lKQLYW24rte/wDBWxluJ4FvNP8A3AnJIPYfPatcW6j1S449pyRm2rsqsLHMWBXbv6R7m/zp3uf1E6nNtwsLC3AXsplvlxNHufbNWAe+L1X9E/RbbDbqu6YyTkAsUNAEew9zXa8X7VoBRES7jbl1Pil0qx2d4dquXwb9SR7H4P8A4082Dq/Zw3HuAe3zeses9G3Ue+PThMkoIURe7AYK+1qaFmyQALNjXzxV4X3exUS7keZEGClkYN3vvdEXihVex1O/ZsVsp8fhfQH/AM85zIIE8fpYTdSmeZTtYg5j4yGRFDZQgrZo9u4B75/OqXb/AK3Tttnk/p05RAF2BbjnC4/tPIgVZ9/4Z/p9436ftdjFEzrBIASylSCx7kk1RvtZNY+2ufeNurbbc753gV4ohGeZCUPMbkbIHuSQCSc/xqym0MGBq+eeXVXkvGaS9A8RKp5SmRkLNyiWgrcge1nFE329qsacdP6psGZ03M8vooDlDk8bFWCxsfJrGNI5PDZ8uOXkrc2OFbK9gpa/ps9rxQHzrX1WLlbE1IpC8WDG1Aq+TE3bXj74+A7cJlMBqxA6hPj0/b7h3eLdJItEiOZijA0a+ugQK7KT27aJh6XsJ4kTkqbxbDozmpAAKCG+IvuAM4oaizEyMjeXyB+kEWG+cA3V3o9V2ZqOSV1YNbyGJXB9jxZWB45LUQcgZzrQ3gULqmhF09m6Xt4pAp2RYlLK+aRwJtcgms1ft7UR31hD0iMRK8amwxDOJBxUlmUKeOaIrNnudA9U8HRCIPtd156MT/bXYD+3lyBznFdqJ0on8LPHduo+xu7xgirHfQkNyLk1pqZtZbvT7qfTmFB4ZAv9h5Gh9h6c/OK76PHhVmijYLLxC335ALf+niOPYkAn76ntn0ffrERD5jRyLkRk5vtdVfb7jXtr0/eQq4jMgdWUPwdhw/IBBsE0ScA64M5rjtBn8Sme96KkUJTLry5CQYIGVorZBug1g4++tey8MyTEKmWQCwSLotQ7t2FqKF1/nSnd77dnkDK8nMopokhvgGwLOK7ex1vj8QbyKQTBXVlHHmE45AAPYAWPj2x+daWO0K0bQyMjKav0crJ5YkVw4LSRsfpIPyTXI3YIOdC9Q2stojUicAyk8TVA1yIBIJ7BTZoqDffRq+LaMkojjMrH9wSKbWyB9NhTZ9lArvY1r3/j8ysqz7fzVUA+phy/5jdHJ+DgfGgDX8EPbNnNaY0Tc7X1xSL5TEtIjAijfZGIOCAKU1R+2k7HbxyEMhkRR6QSFLHkCLIs5Fgj2/jT4ddD7WXypmjUKCymNFJVmKsqkZazxJojAr50pjn5V5ckVqpslaYgm2slaxfz2++jbIQuax4sQtI3ckbN5Bcx9wjDKY5GwpNcR3YV29va36N4tadY/L/bkQkkQAKUHufWSHHEd7we5XGuf7qBYmDRyCQ2xPEFSvtmx796sj2vXtk7L+7EeLxkHByv/MPegff2sXrXU2uvCWXPALZ87iV2aLw4Z4/Om3Drt+3JpGRkNkUMG1v2yf8AmNa9qMj8bSbzM7RhlCqgtlUACjgHHubFWW+BWvmscWgqZmybQ8SATzlUHSoRJ64GRUFmqNt9gvZT2rB0O0Mu4nMcaM5EfJ3BFAk2uSar29N+33uOlZxII3ldbwQ2K+cCsiiM/fVLsOqqqoJQxAXihIoXQ7ryuux5gnXhP2dzN4GeHVp9F9CaToLgP37LX1nbeZMGUtBMp5CSiWJUDhm7oEDOcfga3dN/VvdQ8kmAlOfWne/k1Vij2FVpq3Uo2bk22j85aVQpNuuKUkBQWod8fFkaTeL9op28cfpEhKgMQorAvJrueIOf40+jWBLabhPuPpSVKbSC6It1HBaPC3jI7bfje7yGRjIlKyVlWxYs+sCqwbFUdWH6i/qTB/TvBCGMrsUbkAPKKkE2M23x/Oca5vuekxRbcOm4N2fWDVtjkAt3gkfcjOhvCvkNuDHulMnmelSCQeRx9Qz7475r7g3OFN4xR+OnwozThwnMrRHDA8UOJATK3nSLXEr6eIW+xA5HPue57DbPJHHup41Yuh9MDufTViiwwPUvvVD3Fa+z+Ggm+/pkmV6kALDAbIC1iiTgDGSf5028QdMijkROBBKN6i3A0pJyCCLHasdvnTTVbiDOIRMaSMUZFCdP6JLuGVIhAz+5Lqv4AulP2rvYHfTRujjy+G6WKPgKQech5k4JUo1CiLINC6+dYeEtnGrnzISY2VgwLIzN24kAkLQde/yK+4O33T4mIkPCP08SrsAQLwQFDL8/79tbNrKgA4oJsp7qXh9QYwHk58io+krxB4gcgR6gR+KI1p6l4P3CIJDFyjJxKrAqbr4NiiaN9jg6o4tht1jYuHUC7UF2TiDd/tnDYzjBOsNtuFW/QxhDkMqSZHuwW8chfcsOWb7a4OK0sBn1/miitvtKf1sooUC2QPb+3uRfIVrZupp4zx8x8hR7kce60MGjggEfH80XiCLbIAYAxzR5RqpA9vpYqwa+/wBiMHTbpHhKHcQx+WzPIbZmVbAHspN12o/IvB9tHjJzS+xaBiaY8f4kR8X7qK4p4RJxxycMDmj6iDVVQr2x76Fk655omkAETcQWAkanUsoYUbs5BOewONMuo+EJ4l5LMrRVyUhiQ9+3arq779jetfRegNuvMWo1cIaLAL6h3yR3q/p/JOMi4t1CIdo0Eh3miOi+ItsjFntPNQimjEiKeSspHyTTAjiKNkd9M4k2G9nWDzirsRRUFVZiDy7gZwMnHtqPPRVCLY/cZ/SbJFKDYwSCcr96r50HPsGjb1qY2IuiDVEYNHNHRQ3RDNXkVX+IfDf/AMtImYeui0khQsT/AKqNYPcLWc5Ptj1nwMYqYtC9ArhCnKvelZgTRv8A3o51Ntt2XjCwjLRu7tbFlyoFUKAqsEG9BbSB+QpyoZh6VJs0RVD5vtnveti1igxZEsVFuPBbxxiRlLRPGZPSaC5wCSKJHuBWKzoDpvSyynjCjN2DeZ9I97ANsSMcfi6B0LvN1OjtyLuRIwAlN1V/UpNWbv8Ag6M2vjWSFSqRQW7BmLRLgjBoXxUfdQuuh2hQ46eoQyQgPUZ5AmjxXj79xdkd6s1j+dZT7ORTJPFG0axuMDsgJI9yScrROffXzYTwyK5f9s0qLeU9Xct/cKAJwGyBftr0bwqZAz8uH0UpCubrvhlSs9gTQGNcJBujeWOG6VlIjxbePcqR+5I4LcaINDGcV3+kex/GvaXdTYoQlqwq/SwajZ7kCj7/AMHXtFgBuQkdu9lgV1jf9ZG8U7Tn60lHIBG5rQslRhSRbggn4xpV4h6X5e3jSVSrjCs7YazZAOApNk8DVewzejNt1EncOGMUh4PI44heFcQAQoIrJ7j/AKa+SR8Ns80aJxlJYKgBCnCisEWvc9s3j21860to4WARlHMlP2V1Z7xUaRBJtC1eG95G8YjbkZw3teE+4AogHF5/t0s/UPbOHhh4l4skED+73WwKOK++dZ+HIpgxlV1BPo9dg4IOKH47juNauu75Z9yqrJJC6BgChNyO+Ae+FYBQa9sAdrdRpRtOIZAeRVu12kDUpt416lspOlRokBV1IICDETkerm+bJ+Dk17Eak/BO+X+oiVldlVvQFHIq5qrXuymge9WBqg8Ufp/udjtIHJMgcHzlXHl/SRX+okXdg0R8WdKPDUEg3cXlyRwp6gDglwcH3tyRVAkDA7d9WikKNB7Zzk5n7hQANc4OpoXxyyHcOqI6NEzWP5BP/wBIuyKJ/jvrM72Wba+fJtRKkJADsG9ySTy5cmFnPcZ9tFb8TxzTDchJWd14sDXNUDfQVOD9I497Wu+mnhvo25n9O2krjAZAH9SGiQUbNqxOPwRgdtED/wDNoEGIvJW4QMTsgZ0SfaTScfPjAKTGmjIIAcn1AVx7HIKnFgfOmybWctwl9KICrHg1qlk3fqvHcV8nOki9TaFrWH9p8mOR74tjnRU2Mj0sckHPIab9dgjWVT/UIpLcvMVO3x609WQe4ABo6ac1Ux0tEeaH3nRP6csvNmIC0RRDK2cAgFTQGKN/zrJJo75OklMAwkdSq8wWskjGDi//ABrf0jZKCyJMkkbAPFJVEMwqqL3YII7nI++t+3AjHaUCMDmfSa+4UspPYnBJ9u+hhOxS2Z/a19G6vHDzHFXjLDzHBZWVThgoIK+94733GspYlaQqBwAIQKx4fSLUgA01CquzQwdDb+NZCKgEpVSJAprIOaHIE2CG7WMY0RN0lFKpHIOSKxV8hlBuwzUeVWB2BHzopQRvIWaPdJN64jNt+YIIukUmzTgmrBvPyNPOnbmODzRCqKzAoHeTnQIPYCgtAVm+40N0vp/G1JDspPLJJogFSpVjggWDg3g0caB3cm3KnHkPWCWdmBB/v5YBrIJxTCjetIkQVkaad627KeMiOotu4V7d5JBZZlBNFk+m6H2I71R0JLtHDvHL5bziIeWV4ysSPvlDa372KHvojlty7itubVTyLqE5evl/cATXGwDYv/m0qjTjLbyrHHZFlTxX0saXItThTZusHXclkASfhMd3sF5KgaZ4uCF18sqxKhg54cQSAS3q+50FP0xOKeX/AK89mPq+m6z7EVjH41p2/VVilR0JOeNkMEKdia5Egg5FGu1j20Y/iVyhJiRo/MFcfwSLHyK5AmjnXQVoIshurdDVU9YdADg1YYmgQPigpOTfz86Vw9ClMrJwur+47Yz/AN9Vjde2kiP5rzuzLgNI37bEXfEhgRy9zywa0hbr07kV6mDDiD6uwP04sA/Hb4rXAnJZAdolu86SI2XmFbJLhTV0ci674ORf21oaGEqtAo2eV2QRjjxHyMj/AH0wn3j+czyxqAXHONrH3IGPT29qIB0N1KYOQ1BALXiowK7Ubs9/86OSl9k3OF9fpqTcKfyxVH0igVAvN55d/wDGva+7Tby3+1yLIcMmaJsG6wLF5+2va2XcUt1KmTcLoG96pAjFpWVQGB8tGV3Y1QaQoSXNYC2EUKuLvSje7r+p+hOMbMfWxoWO5YA0GAyAckEfgMdl4Vj/AKSOdywAUtwRQPSTQzxLH2Nn79tFSQ7PbRvIX4Nx5IocnmCK9IJJs/Pb2xrwTWYXyJLsuVtOpVVJrNnaC3Q8LIJN2sETElOAUiOz3aj2YA5OTpz+lfh2KXjvnViI24xK2QWAALA0CeORn+4n41zDqE0m8cmOPiiHkyqKr25H7+2u/fpzu0l2UYQr+0OJqs2SeRA/1d797986up0jRbP/ACOfJQ7TW7Qngg/1PQvsWYoHKMPSSP7rBOcY+NQH6ceCxvN83nMsu32w7oSPUSeK9gwo2x/Grjx7+oG3gi8uLy55ueUJPFaBySBR+Cv3OivA7Jt9nEVjWHzh5pRbr1UR3JJ9NZJ9zpjagpjE7VL38GECFx7xF0Vtlu5ttO5aNDyiySxDC1YZwaAu8Wv3vXS/0fjZNvNuDRWaWlwcKoHYkX7/AIwdAfrJtFeXa7pESRiroyuaBqitixZHJvfTvwT1Rf8A0uGNeKtGWWRPdTzPyT8g/wA+2irPb2eIHqVgxOaAeKhf1J8NLtN4kyUu23cgbthHxzBPxksPjPxpRvN/JNAEd1eSNgQOFkKLsgqoDAlrIJ9gddP/AFW2X/8ADMW4lleNl5Vg8gPf34k2Pzrm+1jHlLt50NheQZGBBtVNcWIN0RdX3GNG04mic0/ZnZtzAWrbbU8452MPFWKMCqpRC0CVPpPft9vfvr286iSscsTFBGpAMb+padqJAa7rsG9u1DTTdb3bzJxCQxygAsYmKq5Aoc1KceWTkA5rSSScOrrErwssfqKkeoL9Vn6iDd2O/vWjnRVAQJIXyLevKWblcjZZrAdgRRKhmUkn5sk0Ma1vv5ObgMHJxbdzRFU3puq79u9+2gjN+1z8zlMhXuAaSjWe/INWPgjvrZuJJZOMbGMj/UAMmjVsLzZI+LOthEXi6cv4iPNFkhiyvBuLG7BsH0McgD+bB1o2Mke6EoeUbcKptnawbJoVxLM38/JxoDYwqsiK3m8gS4MRW6AP5ojj840SkG3kdml/vPK3biykhcG/TRJJsZwfjXGCgJImOvde8QdO4JBEgiHEE+YGPKTlxov7LXGgBjJ970MrAel2w68QPq4ty7gBqzxPfvf+NW5kq0EkRVT3RL7d6fhbDNd+2tqboRRo8Dnm3JpY2VaWjScbUWaJvj9tb3ochuoPck8+JZyDgWpSxj29h2/21tmMXlehsiiUYcrbAYg12x2Pz20ZF1OOQItWQhDNKTStfs12FqvkjWG7UmNlnrznIcSWrclUNYwcX3v3oDXLRdC73sFgYrHIQxVqB5AEEcv9I5MP+t6+bFJFcOY/oUm2jDYAOaalJHye2hWcBj6zQqu4vt/j5zpr0+dg8UsQylEtyLcm5VbX2BsKQMUAazrV0DL0lCDc2KKRszZscrFAWTT0Cck4+e2hoaII5gHvRv7/AGqz7aP3X0hx5SjgqMqCm7kgkfNAZBF9j3NrU5L9LfUPbv7HI9u165bdb9lvnjP7Q4t8qTZxX3Hufb517Xtkp5A0WHwAfivbXtchICrV8bGBeERRyMBaJCjPasYxamhrUvh+acPJwkXbOiqJyyqgJIBt+3lqScdqA7HXTOgfpTsduBJ5Y3MwTBbK37Uv0n8teqhG9A5RhIznj/pIIxxUV3u8kajZTpUzLBc6qJ+0ufmFzyVtn0jasp/faUBlNEFipKp7AqvvYOfVQyK5/wCCFe55I1wU8sW1USQRQv1gAHHtY766J+pG7kh2MrKhkVnoujDiAz8hyDDlZriaBA+dcx8N+I/KHGVWELnJUXxce4BoCxYIx7H20baZex3NCxwkArVDsZDun80AFPM9UjUmAcZJ9yPf311vw34gEwj2zoI5YY1Q2wqkFE8vpIIAP865l1bcq+6kKFhHKwXKcVb/AFXmxkXn3r41u6TEog/cWduJHHy39I5E8WbuMcaqq79tbWYHtAKczP8AaffrD4ijP9NDEPM8ly7sDa2QoABH2yfyNS2w3kiOOKgDn9QZgFsA+x49j3Iu/fQHV9p6S/FwGYDuFWyOwByRj/bVrtOvQy7fbuVZJAArEMG5lAFPKgpU1Wc4P40QaG0gEVM4XkKZ65v5Z5pAru8SgllZ2cDlQu2Pc2D7UcaeSeZLtI5pJofNjTmq8VVmChlC0oBcsoAJz2HuL1E7bcBjKfQBx7CxyyMjJP3r7ae9K6oBFHacuFouTmjy7BcYYnF9tNw4RC6mcW9PFFxSK0iygrty2UflyUmxyFFfYnsbz/J1t23URIQZXBdY6VhVuB3FKtMOSjJFiu+lG5JZSykqyiqBJuybOABVYo+/+xuwDukUahSwBcDHIhyQ6jHqJAFKdBZVvJi4S7deUbtGiQ3TJ6vUAcEMRQsi7JYd89tattOFdb9QIDcVkAAo/FGqrHYi9F7/AGUyFWeNolYlAvHiDVXhj9VMPV9xoHdegcRK3EHCGiB9PEmjWbPfIr76MXSjZELsHdmcwuoKllKlrGLBGbo/jI7a1PCg48gV5C+F/T/JyQwF/OffRO1dLDRCVZEy/AgKUABJy/IfcCx/mht2W9SUMZHXmCZDl/3BRJQrVXyqmGRf2xqzGJlelaPccOLNGfJPJJGWmK/6GVQLeuzAG8WbGvvS+jLIwDPwCgkK/pZ7x6LwWUkHiSLAwdbJOoJIqkwRIgjVCkbXhXLXnJam+TdZ71oCSVSvJRYY8SxYs1g+klSOQJr76woQ4gQtz+Gz6VD2p9QlAHHiLBBN/UpFEAn218k3iRoVSIM6sEU+Zfq/uYIFDFWrAJNE/fQcvU3CN+8hVqBVMA9yAQALqyPf863jrCqQ8aZ4U4AAHMG1aOsowFG/kH51sFYXjUozcbmWrcqvJSjQ+UU4m7olko0eJuzQJ7e4qbeGkkLtGRdlEBUsM8a5ggUR6rOD20AepPMxLO5auR5yFmdqoAWO+e3x76+7eKby+Bhe3b0Apg13qxd1/GtwkJYrNi0oj+mRlk8tnKqVH09weVGgfYgD376yggQMFYm2Qn3NmjxTA9JJocvb40T07wTvZl5KFjFcWBfjYHEk575pvtX4GjG/Sve8yGkirJJBYgV9goyfYaQ+vQYYc8eab2zybNKnpE4sbjcDsQScH80Ne1Qbr9PmQsp3ShjWCtAe/cWRj7fbXtZ/k0f+3uimpng9l+kYrrv7+4H/AG0viyxzMtX2A4nPcYJ/z99fYOokmqHc5+1XX/51uv6aweRyAOxv7aUCHZLylz39SXQdPlQyCVjxtWbi+CDfGgOQPyPnXPfDG3WXZzwNGx5MhWQUVjc+mMk4N8jRAzV6deN+vNudtKHX1JL5bPf107CyAABgD/GkHhrrjJKu3Cjy5JY+V5PpIqvb2rtrIJpkDQ+xCupi9+C1x9Dnh3BMoWUyWGWOTifg5K2oGKxXb41v6RtowsnltxcUAjqC1UWFV8/PvjAGrDYbs7vcGM+hKDijkD1GrFdsgN3ydSPWdksU0nll15Mb9V0X7kGrqrFG8HuNZT2jtndm7OPRaGmmAQlvUgVKmLbpJbEcgA3M2b7d/nPb7ac7J1lg4yQSeYHclY0KevigW+JyTQNkf3H20i6lvBuNvIxXi0XDmQcSGwt1/ack4xmq0y8E9UnjhWKOeREeZjSHjREam7GTeMHGBq3DDbpY/wBkBKNvKXeUyWoCVSKpZSCmStr/AM15vVN4clmWBlheRozJ6kCqRISKBuiQfkV/OkvhLaebuPUTT/UKBvK8skHJs5GRfvptPD5E67eB5IwZfrDnlTFRRqgaGLFa58ZJlESIQPUurRNTwh4rvmUPCyCCAeIF0azXezr5BvpEUmOYeZEAYWJ9Sk1ft6yATk3RA9tazveAclFYucnI7H3o5Oc3d/nOg9/uz9K4UsDV5HwARWM/7DQC2SoAsRrktiD9sLO3O5DJyV7q1W8EH72O4Ax9/p2pWF2Xm6hlK0KADXRIN3dEVXx/J+xJl4RMaR1Mh4qgI48jSHh6Q1Z7g/Ghpd26NMqNxqMK1DDr6a5D3IBPq+/t20ZMpQaWjClYtre+IviwDANRv59v+Y61yeisqbH9vxR5Ajvf51lu+oigVSna1c8iQ1dvT7V9yfveqPpngtZplhMrAeWJGbiPezSj+3BrN/P21z3BjcTskBqaBIdp1BaaPyW5huSG8qReGBFH29gcH50d/wC0d7MhZIeIduVuVVifgcqarvtQNA+w10Xe7TZ9P4xps0kLEcZGPrVlwGLccnIOOPv843Q89wjSrI0IVhGqLm652WLXyvj7Ba+9a807c97Q+g23E/CHDP8AtJ8FE9A/TSOVvLmlKubI4qSFoWwzVsKI9xqog8LQwEpEs0gOedPxK1Z+mo8ixjOM6c7voqbNH3kTSGROLEO5YHnxLCuwGWGB7j407h3qHZ+c0dhjflg0t4N9u/b81pFStUfdzzHK32thjd5rbZXUXBt1jWtrto19xIwVTn3IsyHIGAPca077pu6kP9Q3C0DAIqli35JINntgaf8ASuhIJiBXdgtCioFkUe/sAc0a7a2rByZ1v+1j2vIs+/btWPY6hG1UmvsJPE/fwqoeNY1UWskm6gY+ekDxuOKqoIKWSzGjyPqAFH0/OnO1afzisiTVJTFzI0dEHIvlXEhs1RBGtZ6eJto8hPEgcaUUKq8jsc/YaY+JpleUx0ykW3IN3o12440w12khjWjXwy80Tm70F2al+t+HObEBmZ8MCXZlYNk+o4av+/417TM7toUDE83qgx+xHf3OCR3+PjXtM7esLNNk9lKBYr//2Q=="/>
          <p:cNvSpPr>
            <a:spLocks noChangeAspect="1" noChangeArrowheads="1"/>
          </p:cNvSpPr>
          <p:nvPr/>
        </p:nvSpPr>
        <p:spPr bwMode="auto">
          <a:xfrm>
            <a:off x="76200" y="-1150938"/>
            <a:ext cx="1895475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0" name="AutoShape 10" descr="data:image/jpg;base64,/9j/4AAQSkZJRgABAQAAAQABAAD/2wCEAAkGBhQSERUUExMWFRQWGB8aGBcYGSAfIBsgISAcIBsiIB8gHCcgHh8jIR8dHy8gJCgqLCwsICAxNTAtNSYrLCkBCQoKDgwOGg8PGjEkHyQsLDQvKjA0KiwqKi8vKiwsNDAsLSwsKiwqLCotLC8sLCkvLCwsKiksLCoqLCwsLCwsLP/AABEIAP0AxwMBIgACEQEDEQH/xAAcAAADAAMBAQEAAAAAAAAAAAAEBQYCAwcAAQj/xAA8EAACAgEDAgUDAwMCBQMEAwABAgMRIQAEEgUxBhMiQVEyYXEHI4EUQpFSoTNiscHRFRYkcoLh8SU0RP/EABoBAAMBAQEBAAAAAAAAAAAAAAIDBAEABQb/xAAzEQABAwIDBQgDAAICAwAAAAABAAIRAyESMUEEIlFh8BNxgZGhsdHhMsHxFDNCUgUVI//aAAwDAQACEQMRAD8AitrJJaGOMK6gi0OTm7K8u9ULFdvnTvadQ3cYMssTvGb9dk+9YZjQyTgn+CO6GGdACWHJ8E0OINEHI4VVfBGne48btLBLD5BKzHlhuxBBBA4/Ng/Y68KoC4xhkL6UsKZHqE27hKxcQIW5shkAcp6gSb9I447EZK986nxJLC3mTIVLRVGW+qh9OQQGs1Z+O3uNa+k9XETPJ5CSBk9aNbcgxFjFcRXvkg1orfdcj3RKlVhjijIgjlY/njz49yxsE0AABjvrW0g0Q0W65rmAB29lx61S3dbaST1xNR4fTXAD2IvseRsiu476w6Z1WYRNA70p9QF3ZzXqW/m6+dMNnu5ADHuaQigeYPLioHc/FUB3x9tPt3FtkYbmJQE9IJ42ByBBJjPpzXx7E99Y+pBwObPAhLP5STbQKNni9KGT1BcV8ZPcgZ9zRzWmnT+ZjJduCKvLjVEi6UgCr+fcigfjT7c7eJG3EkJorwUiSKkF9mBK/WM5AvuRd4VdSDNwmMq8ZKjYqKIW+9luRPybyLHtrO0DwBx/q4PJGJD7KZOMsPAhwCRKE9Zoq1ephQwwrufSfY6xM5UyKvlsGaiSpP1HkGoAKt4FfitG7Lw67RtK0yKYwtW3pcWKNg+lSD7gEkEVm9Z+WrbgbSkjkwyyRLyBXiXu2yxKn2oXXxrpxzhvGfeiljF8j6rLEjJxYu5KmgFK9roDBB+9/bWM0uZlkiQh6ZSCSBjtVgHGc/jTHf8AhXisLxFv3GeMlgW4sE/btEDYaskf9tOPC/gm9o77xFnk8wrSlgAoANEEKbBv/I+2gwjDjH34dyDtqYNuvZSW23CyTycY42RCAiUSAlZJ454gLZ+57nQ8u99HE7aLgFpaWwTZs39QJF9zYP8AgE+LekQbDdw8YmaFgJGjD0xBI/bJzQsd6sg/zp305drvt1PDJATGAXjaMlWFFbUgemuJOa9tHAADxlE90fK01QbkdeanIOpcdw/7MJVQG4+XWSADQvNEe90TZydD/wBYoMZePHEIwcUCvYnC2D7i+2rfxv0fb9P2PGONv/kOAvIc2QKLJDGuN4sfc50t3P6b7jyU3ChZQVR2jZmDFeIwM/B7Xfx2zrYzNpS21KZ3j4dXCk5elvDJ9arXqRwFKtjtVZBB9x2OQNGbfYxESBoysnfiV72OwrC/6u9EY+NMutdEBdvS9x0tA2EzgEgE+odmY4I9/bZu+oPGy2InZZRxtbICVQPuK/0H2+a1zqjnADVMhru9T262KogCRskkX/G5Cw+bVu1g01Fe1CwdK4YZJG8wLG4j48k9IsXQxYZh88e3e/fV06ncyO8P/CcqEivMbKBZXNBDWVBxfvQtOvhuWWQJHGI9xxyoag2Pb25Eew+/vprNovfP2QYZaAbR14oDb7eJnLNFxRfS6owYgkWpUsbo/Jv3/Gt3RwiOgZeamNy1xWBgs3tZK1V61PvIY4SEhHNmCyMeROO+TZUE2aBv/ApbJOxPBHpCcEn8jFfIxYGdFhL5GQ6703NhkXCK3O7jZ0GAkeAQgFqGsA16iav1HPsTrf1DqMRJMKRgFbylnl79wcV960KbaNXHawspAoWcjt8izVex0fFsI4oTIHV5EavLIbiUYEXyAB5KfjBGO9620gkrXYQMvAJd1zqMMjgxQ+UgWit3m7xr2vnStjydR3FGwTx5d+xOMYP417RY2091YGwLIlpC4JEpNAAj1Zr3rOe/a/8AfRqo5iVoyRYorZyOxIHGiKvv99aEmDWV4L7kEYxVAen/ALaNn3bjLwl42A9ak1V33AoGgbB/ONTuJ0TXAzCVFxG5bywwoY+PjtgH/b7a27yBt0Q4cKqoWbkw9u5odmNAcQKJqsaG3m5cuHFlves//v4z/nVD4X2C8Tz5hnAPmeYqqtfSCDms5zm8dsm92BuLVBW3bC3X6RvSulTSbZTwjKIlLYAcBWBDDN1V2vZviwDp+uwhedeK8kVVaTy2UJGDQAfFMWu6x29/ZMZjIkyqV4X6ilKWriBg4yOX2yK99Ot10jdyTNHseCJ5Sl7B/uBqyXw1Ag3/AANRkOqHn7Kcuw59ZLR4miQ7lBCiymaTjIjMRGnD1U5rlnJrGFYYrWjddJ23Pg8ckjFhGX5JHGh9PIKoF0DlQfY6rfB3Todvt3h3HlebZEjOwV3IJonkeWOVA/476gNvvfP8xGiVWibiXDWrUXq0DHk9V6lIrHyNNjs2201S6RfUfhbK6D4v8ObAdOkSlQcRxKm25LVYvJxVk4s5znmvT1GzJeWAefFGU2xvkM4uYdsKxIBo/wBpHbVDseqJt4mE3ltGY3P7lG6+VJJYG+NAnNX946bre3O8AhR2glioqFNo1H6BR9IIBFfJ1TTLnU8bB4JbWtpbR2VcmOPjkqBfGu6kKDmkMQoOI41Ac/JJFrYsUCaBPftojaeMJNtGjQl1aR25q0ZMTE0AcmwaC0O497GpzpTz8+LxrGhI5I+S3bAC2R3sNiq76qZerxw7KTbSBqLEiQUyUzWuScMK/wDBzhYO9vGLH+WT9sZSBH+O0ubI5d5vEpW/RdnvXd5N7weV74sL4HAoMCwINgA/A7Y07eEbceWsyzbmHMTI5V2UcsPYA70oybH41h1tSJdvuPLZokIk/wCGcg1WQK7130m8ZbyPcqi7ZOMnEnjYF9ivEg3a5PqA1rHh9OCYKjmq5zXFpAvOscOaA3UA3IQzz7mWzbHzQxC/YMpDV2+oXq32XibqKQFUginQKyRThqalA4F0JFMVKmjXfXPug9NnjgZ3WyrLSk3zDYYKboFQBd/Om/h7xvuNlAF3O15gubkFgi1XDjiRfavkX9tGxoe4teQQMlRtrmCk07O2Xag5fpLtgsrdUREaSBpZ1L0zEMS3I0wolaP39zrof6ndAj2iHfRSNExZY3AohlJFCq7fI/8AGeZ7HrQD+ZDKYycgD5Fjs1rgYB+NXOw8e7ndq8ckUO5j4DkgiJ7nBIZ6dT2JFZqgffcYiHNv6oq2zVKbW1muBB4H3S/o+7do+DCBET1ebCQByc2FYKfSQM3Q+PwFvuaur8su/KORCTY5Ems9gbvtWNHdAWPazSf0rMvnn92F1qssOHFhZA++c0PnRvTt5sGlYlJEUhomjJ/aV19RCEXWbI9wQPnEDw3GXM9kxj3NaC5R3WdwTPyfgUl9bEgDkaySVBAckE2O5yKvSDgzSutCRnpkIBuzXt97o5IuqJ97LrXTfLmEI4tFNxMHIjn2IORQOSfjljse0vOp8zMa81JDJ2ND7fI+xvt8atoutHJbGKHA5e30tO0WzbIqqV4kfcmgwzg9r5Y/zojb7d0kKFizp2jFtdHAqsg3fwRetPMSW7cSX5cuXezdHvZJFG/m/nVFB0OaKNXkkCspBFe2KyceoY1tV4bmmNxNi+fvwSXq+zmDBmWy9u0YLDhZqqJ+wOP+2vaN3ySGT1SGcBFIkrtyshfufSexqs69rBUc0AGFrQCJlB76N1AbiGFmioP5yB/nP/bR2/6m0USxMbQMC2eJalr2Ne95Hxd6+jZGkjbAF1J7HBqqqyND1PEzGORX4oLazVE1nlVXgaWCHEDgqGw6/wCuuC3dKqWaGOgM3xI9LAWaOcWPTd1m9V0exEy8ZHkjKK1qGH7QU0ccWJrHpPpZQK73pH4XMz09iMrUangKyRyJ+aFEVVn/ADpu3iCWB3G4jdJFUjnIhCycBSkHB9QA7X7d61LWc4v3dFLdxPE8/ZKYhNt5fLY864hGiJI4d149zkeog9u2nEnW36dO39EJCsqpzWcBxyHJbLKeXI5NWOxFewD6R1eN5Y3Ck8s8aPoK0WOMEVYH5F47jeMuoy/1Yk26oViCl1rFj/UMCvx2z86Yx78cREoHsBMETxRnSl2m53Ly7xwNwOKtzJVJGyGNN9uI4Eg/Y6SdT28r7512PqhJHGUMOCChYJIoAGxRzQH8svC36ebjfctxKIpvUTTniORokDHqq/fGqfb9U2B2Lx7mNIgPMjZFNGNlZwFCqe9KCGo3m/fVhduhob46fPsoADTrGo1xHKcviVPjpj7CNJN2kkgnkQPPIFeJM9qJNqcnlS3j8av/ABdMNuNpxmgSLzhzVhx5pgsEKDsR7EUbGfnnmz8Ub/ebX+nlKrCBGFZ40LMFIyytyBuh/bkgUO+jZx0+GQy7uOItlQj3jtfGNb4kZwQD980FmpSpuw5nlfwgJztnrPbidb37+KO/VfxRsN3tkTbTLJula4jEGYgA0wJUYDC8ZvB+DoLx54ibqHS40Xp+5jZXUczHhSoNhf7jdZwP86VTeMtttj/8RpQVBFQ8YgBddnBLkCvm6JPzrTuv1I3bZ8qVVK81aSVh6SMmxQotkHsLA1QKr3CWsPjASRRYDDnD1/S2b/rnU54Ztum2mk2ghEUapAQABx4uas8hV4Pevxp/4d8XbTb9GbbybeZJBG6sGianYhjyLhcZI75XAzV6X9N8Wbt0U7fbu5FlWE9EBrzRNHtVn/a9A7jfmissU0clE0xXJ9wACSWOALFX/uJq1Y/BF2LJjF7p3+mMvTR06b+slXzgzNKJGYMq/wBpQHORm1F2a0x/TTp+13O0mk3O4EtyN9UtcEUUhNEZokkn8e2pna+K1hVDMs0Rs/VGfWoA7iruxg9jRGstx0vbb4MQY14tbOo4SrRo80biDmuxNV799Y6oyd9kc4t5rRRcfxf6pp0vw0nU9vLJBt/KMbNGu4UhWkCkXxAwWNUWNdxnvqc6XuPIDrEjbiPAJB4uaLBaIsAUaIIIPcEEVr6+43mxMsW1mm/p3DGrFnuOYbiQpNWeOfa/h74Y6503adJIaItu6YtE4JkdzdEED6Kr1ChQ+da1m7NE+Bv9/pZUplm7WbYpJ/7oV3mKbepFWk8z1OHXj6iaAyaz8Gzqn6T4020XTpotwhVyCxHlFBMziyB7YOLvsL0H1n9PJp9mkso8nc8OTWLoZPGxbVxoEHIN+1jUbutq8jCJuRa0HEkkXkhlJJ9PE++ky2SDbiOtExjG1GgN0653V5vwjf06S8o+fJrRl4cT6lHJaITjXahS9yDWsOteHzBMjwhXDyB3HBSRxIxdgKpBJNn4+NSew6rGNybQtGiyWD6f7WFV3+2rIBJ9okibmWFVq2YWseVWmBwwU1ZJ+/zqCs57HA8bcRe+iobS7MSuanfGPdOJIlwzLxAoDJU13x+D/OnO3l5o5CBlBHKPlxsA/wA98j7WaPbW39QOhGE+ckrzAgB3egVJLeygUrdxXb5zpLteo/tlEYesWQWICn+B3NYW9WyKzA9nXwqKJaaZBN/Xgqnayw71i8ylOACpHE4X01V8mVr7Ad/b4OvaXdGIjReBtXXB8sA2COWRZOfv7/Ovaiqve10MyWGliuLIJ4GoMrqQW+mj/NA/ar/OgN0yLzdWb0mgRkZ9jyIIB+M9v50wa4lW180OnIley0zWL496sEfjSLeEyAuEPC6NdruwPyL16FFpm+XgnVHBrHQVdeGOkztto5EgjeB3LNKxAK5VCQgN+kreGN4/GnfVZpn86CSNtzVOXjhBCr9WV5khs/2g2O3voXw1PIu3SNA0ZESBA3oSTknNvkH3N1d3nQHVPEU8D3MIotyGHBoolJUUaKs3flyaz/F4154aKlc4o1iM+/M5crKHfNxn1yWOziZZHhVUi4oSeS8lcMF+k1gkUB3z9wNMP0/2Kb3fN/U35u3X0qrAq39tXRBVQD37gj41NP4heefiSiKSSXc4NjsbwAft+NPpegx8eMMxhkZm8qSI0q/K4oiyCGN/NfGqARScDUGfitqS4FusIjf+Jz0TfTbbbcZYWIJVr/ZZhZ7Gj7Hjj4Fanl3u2TcST7xTvGnct6Ks2GFGMkcDRsG+SkCvfSjZSyNI6wJcoR+b2HLED1Mt3dj+RZIIrX1+iRLHGzeaJ2SSaYs6/wDDW+NWPqc0vc3dfI16OAnl7lSEspW/IkZ8Ptb5eszyylIA8EfFgtsC1IAG9WMjta5v3NE6H2Xg2QiPkCRKvmlyL9AyQPlwtmjWOWcaXw+GnaONgpcM7RNxyyyWKWseogggXn5FY6Z4L8PzpIk8kjiJmaFtvLIRIpCtTUB7HAVhkNZ9rNrGUhDR1zQVKz6l3lSmy2se9ndzCKM7SlG5KFi4jylSgt8+4BIBC9x308h8NzqqeTx87bSFUD+vzYJFHFSpFPTUKwQPbAJvfEMgEfNhxkQBaCiyWXDd6RKwbUVR/kjYbl5EUNGQVJodyvEfVhQORsgH+O96U6u6bIW09yVE+Hk3b8jtwNuCQZenuGQgWS0kTOAoU2W4r6fn219/UHZFZo9zt4I2TkifMkk2TGy2TyVW4kgEcjd3R10p+SoaIehRLk0BV/UR+PT7/OkW2ircI7rXHlxYNRyDyCiuxpc2D+NCam8LLmNkG6jejdM3u/PmbhzDN5Rg/dXMlSN5pU5ClYyU51YLYGpjq3SCamihFIzPuHpWVRyqNCcAgeXkZyxzVa7vsiWVl4ngKHpBAYdiD7WM2B3z8659406O7tGsBj5JItwxxAJ5S3xaUMtk8ibGRXsSL0wPQgklRe23262gkKspQcZfJlAKASciApB5KaDEjAFe+vkfXY5GVjHLDuSBJGcgqR2MbYpCP7QPaqPcMutdNkcqRIGi3QXtJxMqJ65SgAUFFXA5gEdheSUTeHzKk1vZAUwoLYKXJZeJFgl8DByW+2M7Frt6IPEJ9KsQYO83UH50VF1z9Qp96kWwL+UXdFec16wSASeP/DJNmhfsL0y8UdBTpTRqWbctNyVC7UUAvFUSwtsZFZ/mJj2zhmSdBKyhGSxYlWgaJUg2Fz9+LZsZI2m681eaAkxxhArlnKscsbflQv6aOKGl1Q3AQ4XVHZtDw6id06ag8PvVb+sTJykEDIxYqxHDj7AuvI/BJF3kfnTvwvJuH25SCZIeJZZYXtlo1xpabNkix/Ol/XNoqRxogQ2SzO3pYkgWvt9u3+dLek7UiVlXn2J5Ixr5zxqwAD/11BZ1M4flWFoI/iwnqAGOXnxYMrOrc/Vi8NRUEry9zjGNDxTqC7JEiot0m4ssDiytAAEk2B9jq8631jnsZESNFeg0symmtGBvCZ5UKtvfXNxtDHIRN9RAbtee+fb37HTtnqdowyL+6DZ2OdUg2lbdlIzSJ6nYjlWPkZ/uH5/xr2mPS9wjShpK4qGNcaALV8Hj7dvvr7pdaoQ6MKog9Ss9v0NW2/nNKqyqzAxiQWOLUKWgarIF9s69s+pxptmQlgzBzj3sUM/wM50Ju2VlUnkpvtQIr+3Jo/IIrH30qkirkECyYyy3am/bIJGDmtPYzHOI6+SW8EU4dx8deslbRmuEkm+KcK4XEnH6eIFcvi8f40bMsUoaeXeLIChoRrVsARTLZABNfIN5AvWPSYZDFtq6cy0qEyVGA/oIJJIsAk3Z/wDxorqfU4tueH9PH5gouvCyS1UFYDv2x8kCtebi3oiTyw8eVwpxBuFO7R/IKSooQFGAsAE/e6BU0CO5+qvfRP8AR+bKXcmPzQpMaizY5DkzWLsZoHSzbq1OTtZG9RUWrgoTkD+bOK9tUR8OTMZpaTygSw5t2U5NAEkAXVH/AM6ofu3Jv1zRODZtkfhTG2ij2UrzRbtFnQkxsjGjZHJT6bIZSVBF5B7+2XU+vQztJI0CBppI2WMqCqqOIanxQJ5A197o6cb3eOYfLRvMaMYARXViRkCNjyDC65JjlyxVaA3G6lkXaReS+2XbRN5LFRyeZEDMpJx7WFIzYvvj1KD+0ZfMdcl5tRmB6L25280kjIm3/edfM2xZudj6gFQAAWAQVBBofNGj67O7f/C6Yjo9FmEbtxiPEkKXAsO3uWbjmsd9a/05fcTn+pTcRQ/UphRFRGbjh5FwT7VV5BzVg7OrdRO3kO3hneJHt2G3XzZpnJPIoBgITnm3G+wsDWvMugdELmtAmdFNbHo3VOnSSSeRJIrjhKqAsGWvUDVj5AIsiyffTboH6q7ZU8meFoZQW4+gyBbOFIYhgL+Pn20v3niiImPlsZ5GloxySbt/MZrAI9C8Va+2O1ae77bxbmNROPNVUsCdAu4hUVbq6+meNT9R9qJ9joXZS4T3LYJOEHzVt/62H2jTpJG6IT61JsALnLVR75Pt/nQPiPre12KmWaUvKyho4FYFsgAEC6x35Nj4BxoHr0ccHTJ1YRE+UVEhpWNMAihQo5KoC0bOPnU3sfDe0VYtxDKqJxUCfcKWbmb9MSEANxPuuBnSwQLm60MJFrXPVkDN4k6vvN1I+3jlijUUKDClNUbPdiAD/wBtE7HqHUNtuYouql2gkXisuXVAwOeS0QaqxYx7a+7nxdHDGj8epTFrjhleVYwSSMLEhsrgEWDdAabJ48h3I/pXM+7gkGWki4SKTeAEUByM1Qs0asgAuOVwgH5ABIPFPQo9tIzLAkQ5jyZTuOQo+oFIawr+oEE1fYk6WDrbruEDeY4tHMAqmYK4urC8/wDhlVAuhj70Hi0tttj5JBlTzo2SQqpDRBgY+eAxKgBMdw3t21PNuUOwk/tD8ZC7KQZZEsFUYYAogoMkgNrGuxEOPd7LYgYe5Z791nR4tqAoZ13EskiqhVshFCksxa7HpNAWM3onpm4268GlhYejzSEfiodsE3RJrAIv+NBR9Ksu4YKOMYdfSaZrZ+JrkqjjXEHuReNYLNCfQw9Bbi39ueRYn7VdfcD21LXqB5hukKyhSiSU13HhyXdSLPSyKVso/JbHZaIUgA2KH/L+NZ7jwLJtwHRP6yBVoCMiSmqmJW7x6qoH761dJ8Q/03OGQmWI+hVDel1HcljgDiDQGTYAwNNJ/FSbfaF9jAYVZ6taYXRJB+qiBX5vtqIurN3QJGmnnwTiKhO79cUP06GYxzsYkWK2rzr5LwXjXDjVKy3RrNah4GBBtWIFZJyCTXeqIoHFfe9VO6nkhglO42u5R3UkSiRzG3mEkclX0D6hjAOdR21ehRFAkE0e4H2v2s9xqmgw7x7us/juTdlfDp4I+JiyVVG/9SrgDHYj/f417WDbdKYKaqrZW5YvHY4/zr2miE+Am+0iAJkDLRrj2D1RsqKHdr+nOkcEbtJxjQuzWCBj3zYB/Pehp1vtvNFx9C8QvFgL/wDqAv3s8sfnSNtw8fqAK0pBIBFfk1R9sZ0NHeuDMoHANY6NCugbLwxuNxto5THPKUVANvKypGwCgWpBBI4m/ezYOcanvEWzmWQMI4NvZVhFG3KuIXOO1kX/AJ1UeDeoSydPRP3JGjLL5cSAMVbkwy1BVskBr+1GhpDP4Nn20Uu4O2ljHmA8pZ1NISAAVT1FrOXNUBpDBD3CRY+fhP6J5rz2vgjFr1zWXSd5KVZZlRqILOzkmyPSQO4q/wDbTGfdXMrnipjosXAPLiO30ixgAC82c99KE635Zj8wILF5APZsAHLN/wDcTeL0b1Hb1zeTylDn1c3Bo9x/yqPsK+NJIh85T+lUY1WiDep5b+a3N2ZmIo9q5EkC82e4PbTPwjvIdw7+arNuH/8A67vIzKosq1Bnr84Jq+2guoDy1ZkdFUD9tkNNzIHYknl3+rI44+LWw9H3UKo8RWRYULcyVXiRZZVyWawfb59tPplokzE87LDhILXC2h1Go64K9/Tzoyq++ik28ZiTdBFoYUquDRJPGuJF3lj8aMm8LLtJGk2sbxyNdzI5PLOF9RIC/CnHYewOpfw14qiabdO6co5uMnEgNxAIXsCLr3v2yL1f/wDuPlwLI0TsAwFGv+UE3We+Pj5q63PDhEwVAaT2vyn2UNu/6UbjJlhMijnGkSyBieVshOYmN39rwO2ni9Al3SxPuV/p44QBt9sWVi/EE1ISK9S3i+16odn1sN6yWby1cEopajfYAXm19/cgA5zr384kib05VgAL9QIqiQDY4k5U0SL+ddkFkuBgCPVK/GTJFsZeLqpK8SkhJ5ElQl5oMONih/1vWjo3h3erw3Qkg3LqpVVePiyWMqrBuPf3Ivv8kaw/UBdw3Ti7IuAjE2e4cXasLrtWb1R+HZvM2wbPdjSm/cHBHz9zrGkA+C50inbioLq/SIH3JkEy7aUyq7QTICEYmuSFD3u2X+TdE6qumdJi3IAaPnBt04RM+GZ75MRVcTge9jB76d7/AMp5FEixubwrqpPb278qsdu1aEXehgVVXQKTx4grk3yoXk5P2/zop4lDdwsFE+ON8xTbRln8uSdCrKn7sZuyuSCCSbo/b+dP6g+ZGu2iEbVfmqDJ6TwZQilAvEWB7fPfvovrMyyb/aiWJ1iHN5B3Zig9I9J4g8ypuxXa++kPiWSV5zLKHQqAynkzKgxag3xZmsMxH2AJyWXiAgnmmNbidA8UTuHYeYzx+ok/TRIB+pls4Jvj898ZxpbZJJD9JWNSWLqFBpruxRLMtWT7Xd99Hb2UcQAqtIYo5JA9DBHFmXsvIMtlTX476CXaS00csZjiCklFogK3JvUuaX1XyBH+w15jSQOHx3SrrOCU7HbRc5Q6uFZQeSLzrkcXwbGAwrPY/GqfoKDaqCm48sTAMVnj/bbvwY8iJIzWO+cEXY0g6pxZAsUUF8uTPGaLdwMBaVqJ7DudUYhETws8BW4RT8OSoCK4sSRyK2M2Qe9Y06o+Wg+ltFjjJIOunp1ZJfG36hSS7VoXEQ8wrTRc7pSCb5gYOPnUdsQ8iKpoq7VX93xdXZ7mvbvqi8RJDFI8PD9xkj4iwyEkyXQH02GWhjPf20i6VII39SKaBpCSM/kEGx9iNV0QG0paM7+iZs7YJgQEZvgY2LcZBz9S5B5A+4paqwcdx/Gva9s9lJPOER6te/JhxAF96Pc47+/c69rcbWWcn70Zpluy6kOx7hWKce3cUf7ji+1fcaWSbNprRVLOwNLxJJ7nHH8+5rGm8kwkUSKHKj1KrFASCQCCRnjfc17jB7HGOETRKgiA4ZMiuQS1EenBY0Dx4kAe5u6E1M4Im3lZA2pBJiZ8kJ4I6jLHN5T7s7dH9MhqypsgAchSt7chdA+/bVNunEUwK7jd+SRyRpWltirAOALAZWJGeLWGoDXPodswDeUrOVUs5K0AACT39RoC7r51Zy/qLHPtEXi0cqgKZmLd6pqKiqasgkex9tOr03ioHsbIOcQI58V5dTA4xiukXiXcxxzNGUMSn1IEINXko1kfSa7dvjGrRJNs0KxSxibc0CkaqrMtALSjsSwo2RZpj7aV7M7WaHlCoMzBxMAhYkKAKDnCrVmrz3zrZ4Y8SQ9P3Rkll/qI3QRtKoBZD9QBUD3pshr+wyNK/wBpDYIInx+vfRNcSG5zGS3dc6I8QhlnjdZXEnl7dBzo0AHY3hguSosdvvpGu3kiz5hW/wDUKr2PYnv+NUvWOvDqe+Q7ZiIoYm5Fhxc2T2BBsenPvV9tD70wrCzSSeZIjWFLKOIsK3JPdc8rwbxkHQ1TFQUwLfaZRecEvz9lLeGtq0c0bH6JY2F/BXPvkex97BxrrHS4fNKm5pQ4DeoFVNYIAYCkzffPzmjzLyJItuhjoHbHzWayCRgfOGBNUPnXQfCvWmmVgpBdWtY1YABDn1ECzebzixjVDXB7sXh5fSXVlsgL71RESYQbd5EnnHqdAwAAPf01yYdj9gSfbSTrg2+z3pj3Pm+STE0bx8/T35Fj9RtrJayc9tO/E/iCWBBJGsatGB6goc2cFVx2YHBFfcaQ/wDvpuUcp3DRuEHKKTk1mzY9gbq+OCM9jog5vAn9LGOq2DOHjPVgnni3fRPsJCnAw3FQjfk5qTmTgg/Sb/1Z+2svCS7r1+SYxs/OYgyEh2QYpVI9IHYsTeKrF6S9NXYru5N224RllzFE0LMVLfz6eJ5AZ7VWtG38XpBuZAGKRmirO1eanwYzYFWfUTn2r2MmOax1MsZgwm/EGP6FaCEz0wk4gchwVgbo0eTAerABo/8AbQm/dlibipPZh7hv+WwCQDf1EV9s4+9Mlhni82OXhHzFUVbi1+w4lb5fPyO2KWeK+oeSl+gpfMqfVzIIUBVAIssbBwb/AM6UcpGazKyjN5EsjbiagTHxRalYFGBt/wCzvlcY+k6Ig6s5ikeWxIsb0pYe8Z4nH1WbGPg9qxiIwzJG/GJXYBgTYWRmtubMCpANKQc/k6L3uwO3Mm2lYIIyeRJX9xSBXEjP0m6PYfF6XVa4ttoUynAsev4tfhXcSPZleoY1snkLbiWoCxZJYkGr+oE37aZtiWaeV2cyHKiznPqBAoClwF7UbHbFP4Y6ft5+npHM/wDwzLJFKUUeX7EFbpqIJPscfnU5velStuHiRwZuZQEYBYUeVZpff8WPvrKjcLsTdU2lWBLg6xHrHytG46bPDHyO2MkIRWPAocE3ZWruruhi86P8PdZ2yzCCNCI2APMMSv03IpU4UDIK/YGs6ft4si2wMO8DBhflzIDwfAxfYdux1FeMvFHImONk4N6y0QKWGq0IIyTQJazYr7jSWU3Vdxzc9QTHf1xXBxc6Ul6s0Us7Sw0q8qC32FHiTecY/Fay2EHL1Epx5Dlf1C7uuxJ960Ht0F2fSDnIBzj7ds/H8afLtoZU8sBSSwchTRJ9ihN4FnFZvsfa55DQBoq2hzKdhc364IRN/wCUkllZC1BeSH6bskWB7isH5/Gva2dW36tKiSJH5cURUXy7luRNd7JPYWO+de1jWgiS3Nc15A0WG7YLwZQFi+pI15H0lm49yKJGe+L76YdP6qh3EgjfgCyqvK1Ud6JyQgsgFifue+tM+2mnhkKHlHXH6q+kkLhicC6Brtobpkm3giIMMplGCz8WGAMcFzV9ie47dr11OnTqgtd5et15m1VqlECBJRniaFf/AI8zFZAsq+Y0cnIAWAV5YH/MGA7MPihq3rhfKKwrGiS8Y1E5aMF+9kAkqSPah/k6073fwqjVIzo59SFWR4mxxIs189rABqtDPCH2cSojiTkXdmIUH6irLZANDuPuNVMaGNwHIZLz346jm1Rmc/lOd/tdzHHJGAyR8GYkeoEAY7HvXc19N47aWPtEjUJHt49zzMZ5q5DX6wwr3VsgY9tMtt4k3e2p5oncceKzMDxAyGIoDm2QACewP8bOihdyrvJuUErA4KA/DWwJqvccfzYPZTC2hSxP8Yn+ptbtq1cxktsmzcOm1hIHKQQPGTxLI4LLTVgDj3Hcg59tXfWPCkGx6ZvAqhjJRdmFm7HEEk2VBrF+51zcbWJ4+HN1mSjGVJ4swzyXkpcA4JAPfNDsWW46zuHWNN5uecX1SIlEA2SObm+a/SfYXjvVzioGtgZ38VY6lULgNLJht+qMY/K8ocJbUpxoXYsswzke3saA0u6GwWcpJ9aMeAfkOaJ7lTXLtVGu16Tdd8dMeUSKtx2iOxUrQUhjxHps3yDWcj766a3SH6jsIGh/Y3cCL6GA43WQSBRDVeO1kEX2GlsrmtJNpWVdobMDxKLmcKyyZZAR5cjhUEYxR9X1kgkXV/FZuZ614vZt3JHEjOLDElIwEzYDcxTA9y4Iq8XRGg+odfmgn8jdAxFgKAZWRiexjJsJ9/jVh0bZ7KRRMys6GPkzTKGUEE3jiO1HAFUNNAcTBHXEIJDBjzUhDu45eLiDYhHILBWRnySD+230iuWa7i71aw7nY8k26RxeqitohBP3YXTA4onPt7a+zy7CRnVYo5QFDEQxgEXeQ1Lk/ZsD/eR8QeTD/wD6BFYPGIV6bzQbHG/bn3rvjXO3TLflES6qN8EAJo3THXz5OdROVQKicULAC34gVyNAXi/f41H9R8Rq7RK5GHLciCTM/ZFGKADEm7rt8a2DqkzwQ7V2I8yTk7ySLecDiFPJUCnkbBZq7i9E/qz0KNNvtPTQQhDIqqPQwwTXfsTjvn3761kvGI52QOcQ2wS/rHU7aJ5QeKSfur3sWCwb03kqe1dzn5uvFXjDYbzZiPzB5r0VRBydKIyQoJUfb39vnUd4I8TQxNLF1Ci/EKk5BcMrA1mj3FFSRkUPbTKboscA5s0vIioB6ObAYVmNFePHugzfejpHamhNMiBodDK04azgQp7qHS2YmKOY4bkY8hqGLDfAwQHFY7/NH4c21uZjIVIYhWZeLXY5E2KP1HObPx20DFKzMA9xA/3Mqs1ZC8uLfTdkAHFG/gP494n9OZDOqmFQG8xRTj+304p6xQyf86lqVHOaGE9eSsDcJJAzW/xR1Rotm8jLEVC8VDDEpJ7HFGsnj9vbXEdvIeYIQMoN8cgf7e2q3xR4mk3TeWqDylb0KthSxA9V0CWN9va/5I202XCQCRSrLdJVkHPvkH3IP4ONWbOz/HpkkXKOnSmSbf1fYIaiPpYtRdgF+oYC2ADQF2PYn+Nben7KT61gayuXjshAe3YUjEYyezDA9zek7iRZPU4WFhxMtA0B3CgnkGFUAPzqi61PJJLMI15JGqjiGC8lUZIzRJ/ycD7aW6oQYiZT7kxNuN1G9cMabvjuI2CcVviRZ9Ao12Bvv+Dr2tnVdxt9wyMUYKqcTk13LDNknvWfbXtPY4NaAZWOZUcmbbGIVGHZC9glTRa8mxRBu/bOlPVI1j5KWA4i1IsA4wpHsfwT29tM+pbZGfiQpQEFas5wAAFJI+NT/igOrRxMTg+lTZAvtljZ+M2MH7jU2yjE4CSlVXFgJ68UX0nos0gSb0O1kpCVvktVdnFki6Pevvqu2HS4ZXaGRG3Lgtw8yJl44ygZhQNUQSxFDv20F1jyNmkjAAzJwZFB4kkAfUvcjvZ7mjnTTwP07qG/2Zkm3TQxu3KJhhhxJyvEghLxRNGu3vo9+s3tBEaaR8rxKzi4mm0kAeZPwsDsTtwkLckV0qSOa3Auqq2NUb+mxi++ua7jyY5iYzf1KOJtW9hfIcqrkPb27Z1ZeJY+ox7qLa751ninZYhMAAQpYfSwFoxuzg/GdX8/gTp7R+UiGGZQUSeM1ID2ssO93m++nUw2iZe4S7yMJlOo5rYzjXryXM+jdPU7gE8j5kZPJbYxMFwaHde6kVXb4vQvjppI5Eg84lHX9xqwSCaViPVQwSD2sH7DX03xJNBHLD5fm/uZlAIFfTkqORvuK+b+dM+u7QMXhgnWW7dwyhGiUgPdnJs4u29rq60TGObVlwsMj++UKirUDmw096lvCnh/+p3AVlbyI/XMyC6H9o7GwWoXRwSe2u/bSBZIUDjywKs2F5kfSTx7g9+NfAN+8J4X3OwSNo9nO6TQ1JLyIInsDkLviQpoe3exnVR0jcmYR+U5bb16hQoKOwthYrABHt/kMrPcXwgYxpp4m8VnJs45v2NzEtXyRxyZgTZ8xAeXq7Y+O47DUUngffRs8MEn9RtzkVOsQbtniSeLA9x8ZyTWrvqfTlnRkjkciw3JT61cGq9RHEV6TRv7e5S9UEm3YGcGdWJox0pYAWR8s1mqbuB3I0sPLRvZLmifxMFLpfDXVIl8vyomskiYzKDHYIA5jgSwyQSpHbGTrGaGJWAnjhm36glVjZ3jQlbSSRmNM5r0quBk6x2fiBHMvK5IRTiHj6lIC4aMmhkY4++dMdjsjuaV4JYYVUAueKyzGwQpU1Q9i2b/AN9aH6ALS1wu8yhfBexmaSTdyqyztaKhQk8apnI+DQX04q/nWnx/s591s5uQtUAnj48VoIKkUAnngG6Pc1WqvbbqcMokY+kFSeKgxkHDWGoWOI4VQNHAzpR1jpzAgtI8cbhw0oKfuEDuwZvprPcdxjWYocCFzhinEuNJvCIFjb0xqeanj62bA+qjirrsP+970rxQku3VZAvmMByHIFrrDLRJQkewFi847y+28Nybko8r8T5fFLwG4qPLGe14B9qzoeTpMkc9RBwytTeXkr6SWA7E9mzeRf8AL61NlcYZuNUNKoaRNrcE967u54zGBLGyAYBHqa8HB7kWKr5BA70DJuYpohG0rsTQqq4178QKPvXv31u8OdbBmUyqsqIebRyLbEVXMMTRNUDXehg1emMu6pWd1t/L78PoXuvACghANfflWMEylgpAN15L0aQxtNV2Xf8ArkhtltBDQdFQMtoCWzYPFro12I9ibo4Ghtw5jVTEoqwPTk9sjt/+sfNnZHKhC+aCpI4fu3QJN5FUL5YYXVn86rtpDtpNu0CxobanmjJ4qR2cLm2/BIyaNGtKc7CZd9Jrql5Hpw7lFKJfLry7jzTOaFEg4ANmv5HfV2fFtRAxIrMRxcOAAG9u/YdznGc++p7d9NWNGMD3RPJuV2crV1ZByKA70caxg6LEWEEh4u1MqqByAJBBY8uILL3B5d7NaW8tqDEVwaDunrrmUqj2jl/3SAtn08hxP5CHFe2awNe0V4z6OdsVUKPL4gd1Zj9z7j/bXtVMBqDEDCcWtN4nxhMttuTE0s4okEmMYwMX7XYzjSv9SNjG5h3KuzIy0Tg4wVIr5sn+Nadzu4oSUMihkntjdlgARki8gNVD76+bnepLDGsbcnkkpYgLviBR449VuQO950ijRcyo2oOhHRUFZzXgglVcH6V77ewQzTTxRyKh8ugwbiQOPIigCe598/4Y+B/F77V36buhGTtyUDqeJodjRwwPyK44se+mXRv1QVNnGZ45En4kBWXDccWO2Lx27/51ADqweSTdPAY5tyzMrcTQF1QJPqqs0Ks/bVTnYWQG9w0/ikobO/aKuA6ql8XbePeT+bPN5YEahEjtgBZo3QUsQbsChWmnVuoHc7fyoJgsjgLyY05yMggAXVg/9dc8lmLMbJYfPuf9sDRm2BABF98g9q/x+Nec/GYLjMZZWX0//paYZ+RkeSuv0q6OIRONzh4yOMcjA8FHL1AXVGyA5zQrA1N/q9uFTqMJ2hrccC0oU0CtE0TfuvKx8EfOhfFErz7aNS7iQTRxxFWqw2BYH1EE1n2/N6a9Y/Q1ItuZhuJTKihmociSO5Gc13r7a9bZ6nasDzp15L5LaKXY1S0lcwk3kMnmeUf6f3SIqWDYGOYF3d1Y78e3tf8AhTxO8SxQbhPKYYLHPK68slVamwe/4OdRsfRF3TLJGeBLAUVChitAnly4gmixPtf86z6hIYnRmjj40SCpXFBgF5AkNiqZhyzplRocICOkS072S6y3VFSREaR0lIJRqJjY9jwoepqI9B7DHzpm0yOQyRI18aIJW+JyOLrgg3le4rONcO/9dmhwryKrLmOXJogEYwPimFH+NPtt+qE3MWI6RLZTY5gWxPIm7rAHv7aV2ToTHFjjK6f1PzVBkjikJPIEPSKALb6kQkgggAn3+DpdE4Lx+pFNBC6sp42LT1P+4TZ79qIujrn+5/UCXgu4i4+a5dWT1njg2wW+IBD4FmjkVQ0sbrku8gLTyGSdWVAHYLcdGyWoFiGPue3cGtd2LjdBiDbKz6t4qg2BWBzHvHEgJUd+4sSHKkg5zZvJA1Pb597vpSNy4SJV81UUiuBIPpoFSSM8muwDpJ1CER7hHVYXqNSxVf22PbA4gDFZAq/v3ERtwhSVlIW24mgBQsMEIrsb9Ix/nTm0w0WQyXXIT/a+VFurduIVb/ddSLByOKUD8/4rS7q/UV3UxKSU5ccPYJRweQqqHwPk3pHt9kWtlH0EEqT7WK/OcaaDpAiaGUBJhIcRgWMVyBN2DZr599bgaHTqiLnEQBmhY+rozFZ0LqQBzjVVkFGxmqb/AO7J/wBWiJd+wXy9vKZI0A48l4MCfVmj6mBte5FAVph1nbqsFIrRsGKujZtey2R6bU+nJu840v3nQqWNkcRxkrRLHizEC2X+6hgNY9P30UtIulmm4GQnHQusPJKidpEB9BFhwMnBwDg4o9sapfDk2yhjmPMB2Yu4du+ThQM4v8m7/HM+oFllKvIS0R4o+LwcUQTj3uz9jp30LxJEodZwp8wgE8RlbHf5+a7WNQ7TsmJhwzBiw71bT2kOgVMxr8pjt+o+VN5xUpDIHQD6iq4Awc1fEY/3qtGneybiVfIjQTcqjIC+sG8cTjiBZ5H+TdDW6Xom2nEKcXRVYEshADVQ/BNcfV3Hv7Ut3CTbbeGTb8tyv/DS7cgvjia9wxqhg2P9Wp2YahgDeg2PorHvcwkkWORRO66H5IczshbFg/RmiPVYJbtgCgLyde1R9O8HyhQ/U9xt4A1/tOoLi+1EUUGOwJ/669poovjePkp37e2cpXMV2EcbAENIG92HENZH0nuD7E2c3nVV+nHT4JdzInFH8m2hc2rWD88gGBySCDVYq9INru95uof6eEnygeXBSAo97JP/AEJ+NMN30V4IINwqFJgQhCk+oj1K1fUrEErx9+NgZ1TVcCCwuhx69lKQLYW24rte/wDBWxluJ4FvNP8A3AnJIPYfPatcW6j1S449pyRm2rsqsLHMWBXbv6R7m/zp3uf1E6nNtwsLC3AXsplvlxNHufbNWAe+L1X9E/RbbDbqu6YyTkAsUNAEew9zXa8X7VoBRES7jbl1Pil0qx2d4dquXwb9SR7H4P8A4082Dq/Zw3HuAe3zeses9G3Ue+PThMkoIURe7AYK+1qaFmyQALNjXzxV4X3exUS7keZEGClkYN3vvdEXihVex1O/ZsVsp8fhfQH/AM85zIIE8fpYTdSmeZTtYg5j4yGRFDZQgrZo9u4B75/OqXb/AK3Tttnk/p05RAF2BbjnC4/tPIgVZ9/4Z/p9436ftdjFEzrBIASylSCx7kk1RvtZNY+2ufeNurbbc753gV4ohGeZCUPMbkbIHuSQCSc/xqym0MGBq+eeXVXkvGaS9A8RKp5SmRkLNyiWgrcge1nFE329qsacdP6psGZ03M8vooDlDk8bFWCxsfJrGNI5PDZ8uOXkrc2OFbK9gpa/ps9rxQHzrX1WLlbE1IpC8WDG1Aq+TE3bXj74+A7cJlMBqxA6hPj0/b7h3eLdJItEiOZijA0a+ugQK7KT27aJh6XsJ4kTkqbxbDozmpAAKCG+IvuAM4oaizEyMjeXyB+kEWG+cA3V3o9V2ZqOSV1YNbyGJXB9jxZWB45LUQcgZzrQ3gULqmhF09m6Xt4pAp2RYlLK+aRwJtcgms1ft7UR31hD0iMRK8amwxDOJBxUlmUKeOaIrNnudA9U8HRCIPtd156MT/bXYD+3lyBznFdqJ0on8LPHduo+xu7xgirHfQkNyLk1pqZtZbvT7qfTmFB4ZAv9h5Gh9h6c/OK76PHhVmijYLLxC335ALf+niOPYkAn76ntn0ffrERD5jRyLkRk5vtdVfb7jXtr0/eQq4jMgdWUPwdhw/IBBsE0ScA64M5rjtBn8Sme96KkUJTLry5CQYIGVorZBug1g4++tey8MyTEKmWQCwSLotQ7t2FqKF1/nSnd77dnkDK8nMopokhvgGwLOK7ex1vj8QbyKQTBXVlHHmE45AAPYAWPj2x+daWO0K0bQyMjKav0crJ5YkVw4LSRsfpIPyTXI3YIOdC9Q2stojUicAyk8TVA1yIBIJ7BTZoqDffRq+LaMkojjMrH9wSKbWyB9NhTZ9lArvY1r3/j8ysqz7fzVUA+phy/5jdHJ+DgfGgDX8EPbNnNaY0Tc7X1xSL5TEtIjAijfZGIOCAKU1R+2k7HbxyEMhkRR6QSFLHkCLIs5Fgj2/jT4ddD7WXypmjUKCymNFJVmKsqkZazxJojAr50pjn5V5ckVqpslaYgm2slaxfz2++jbIQuax4sQtI3ckbN5Bcx9wjDKY5GwpNcR3YV29va36N4tadY/L/bkQkkQAKUHufWSHHEd7we5XGuf7qBYmDRyCQ2xPEFSvtmx796sj2vXtk7L+7EeLxkHByv/MPegff2sXrXU2uvCWXPALZ87iV2aLw4Z4/Om3Drt+3JpGRkNkUMG1v2yf8AmNa9qMj8bSbzM7RhlCqgtlUACjgHHubFWW+BWvmscWgqZmybQ8SATzlUHSoRJ64GRUFmqNt9gvZT2rB0O0Mu4nMcaM5EfJ3BFAk2uSar29N+33uOlZxII3ldbwQ2K+cCsiiM/fVLsOqqqoJQxAXihIoXQ7ryuux5gnXhP2dzN4GeHVp9F9CaToLgP37LX1nbeZMGUtBMp5CSiWJUDhm7oEDOcfga3dN/VvdQ8kmAlOfWne/k1Vij2FVpq3Uo2bk22j85aVQpNuuKUkBQWod8fFkaTeL9op28cfpEhKgMQorAvJrueIOf40+jWBLabhPuPpSVKbSC6It1HBaPC3jI7bfje7yGRjIlKyVlWxYs+sCqwbFUdWH6i/qTB/TvBCGMrsUbkAPKKkE2M23x/Oca5vuekxRbcOm4N2fWDVtjkAt3gkfcjOhvCvkNuDHulMnmelSCQeRx9Qz7475r7g3OFN4xR+OnwozThwnMrRHDA8UOJATK3nSLXEr6eIW+xA5HPue57DbPJHHup41Yuh9MDufTViiwwPUvvVD3Fa+z+Ggm+/pkmV6kALDAbIC1iiTgDGSf5028QdMijkROBBKN6i3A0pJyCCLHasdvnTTVbiDOIRMaSMUZFCdP6JLuGVIhAz+5Lqv4AulP2rvYHfTRujjy+G6WKPgKQech5k4JUo1CiLINC6+dYeEtnGrnzISY2VgwLIzN24kAkLQde/yK+4O33T4mIkPCP08SrsAQLwQFDL8/79tbNrKgA4oJsp7qXh9QYwHk58io+krxB4gcgR6gR+KI1p6l4P3CIJDFyjJxKrAqbr4NiiaN9jg6o4tht1jYuHUC7UF2TiDd/tnDYzjBOsNtuFW/QxhDkMqSZHuwW8chfcsOWb7a4OK0sBn1/miitvtKf1sooUC2QPb+3uRfIVrZupp4zx8x8hR7kce60MGjggEfH80XiCLbIAYAxzR5RqpA9vpYqwa+/wBiMHTbpHhKHcQx+WzPIbZmVbAHspN12o/IvB9tHjJzS+xaBiaY8f4kR8X7qK4p4RJxxycMDmj6iDVVQr2x76Fk655omkAETcQWAkanUsoYUbs5BOewONMuo+EJ4l5LMrRVyUhiQ9+3arq779jetfRegNuvMWo1cIaLAL6h3yR3q/p/JOMi4t1CIdo0Eh3miOi+ItsjFntPNQimjEiKeSspHyTTAjiKNkd9M4k2G9nWDzirsRRUFVZiDy7gZwMnHtqPPRVCLY/cZ/SbJFKDYwSCcr96r50HPsGjb1qY2IuiDVEYNHNHRQ3RDNXkVX+IfDf/AMtImYeui0khQsT/AKqNYPcLWc5Ptj1nwMYqYtC9ArhCnKvelZgTRv8A3o51Ntt2XjCwjLRu7tbFlyoFUKAqsEG9BbSB+QpyoZh6VJs0RVD5vtnveti1igxZEsVFuPBbxxiRlLRPGZPSaC5wCSKJHuBWKzoDpvSyynjCjN2DeZ9I97ANsSMcfi6B0LvN1OjtyLuRIwAlN1V/UpNWbv8Ag6M2vjWSFSqRQW7BmLRLgjBoXxUfdQuuh2hQ46eoQyQgPUZ5AmjxXj79xdkd6s1j+dZT7ORTJPFG0axuMDsgJI9yScrROffXzYTwyK5f9s0qLeU9Xct/cKAJwGyBftr0bwqZAz8uH0UpCubrvhlSs9gTQGNcJBujeWOG6VlIjxbePcqR+5I4LcaINDGcV3+kex/GvaXdTYoQlqwq/SwajZ7kCj7/AMHXtFgBuQkdu9lgV1jf9ZG8U7Tn60lHIBG5rQslRhSRbggn4xpV4h6X5e3jSVSrjCs7YazZAOApNk8DVewzejNt1EncOGMUh4PI44heFcQAQoIrJ7j/AKa+SR8Ns80aJxlJYKgBCnCisEWvc9s3j21860to4WARlHMlP2V1Z7xUaRBJtC1eG95G8YjbkZw3teE+4AogHF5/t0s/UPbOHhh4l4skED+73WwKOK++dZ+HIpgxlV1BPo9dg4IOKH47juNauu75Z9yqrJJC6BgChNyO+Ae+FYBQa9sAdrdRpRtOIZAeRVu12kDUpt416lspOlRokBV1IICDETkerm+bJ+Dk17Eak/BO+X+oiVldlVvQFHIq5qrXuymge9WBqg8Ufp/udjtIHJMgcHzlXHl/SRX+okXdg0R8WdKPDUEg3cXlyRwp6gDglwcH3tyRVAkDA7d9WikKNB7Zzk5n7hQANc4OpoXxyyHcOqI6NEzWP5BP/wBIuyKJ/jvrM72Wba+fJtRKkJADsG9ySTy5cmFnPcZ9tFb8TxzTDchJWd14sDXNUDfQVOD9I497Wu+mnhvo25n9O2krjAZAH9SGiQUbNqxOPwRgdtED/wDNoEGIvJW4QMTsgZ0SfaTScfPjAKTGmjIIAcn1AVx7HIKnFgfOmybWctwl9KICrHg1qlk3fqvHcV8nOki9TaFrWH9p8mOR74tjnRU2Mj0sckHPIab9dgjWVT/UIpLcvMVO3x609WQe4ABo6ac1Ux0tEeaH3nRP6csvNmIC0RRDK2cAgFTQGKN/zrJJo75OklMAwkdSq8wWskjGDi//ABrf0jZKCyJMkkbAPFJVEMwqqL3YII7nI++t+3AjHaUCMDmfSa+4UspPYnBJ9u+hhOxS2Z/a19G6vHDzHFXjLDzHBZWVThgoIK+94733GspYlaQqBwAIQKx4fSLUgA01CquzQwdDb+NZCKgEpVSJAprIOaHIE2CG7WMY0RN0lFKpHIOSKxV8hlBuwzUeVWB2BHzopQRvIWaPdJN64jNt+YIIukUmzTgmrBvPyNPOnbmODzRCqKzAoHeTnQIPYCgtAVm+40N0vp/G1JDspPLJJogFSpVjggWDg3g0caB3cm3KnHkPWCWdmBB/v5YBrIJxTCjetIkQVkaad627KeMiOotu4V7d5JBZZlBNFk+m6H2I71R0JLtHDvHL5bziIeWV4ysSPvlDa372KHvojlty7itubVTyLqE5evl/cATXGwDYv/m0qjTjLbyrHHZFlTxX0saXItThTZusHXclkASfhMd3sF5KgaZ4uCF18sqxKhg54cQSAS3q+50FP0xOKeX/AK89mPq+m6z7EVjH41p2/VVilR0JOeNkMEKdia5Egg5FGu1j20Y/iVyhJiRo/MFcfwSLHyK5AmjnXQVoIshurdDVU9YdADg1YYmgQPigpOTfz86Vw9ClMrJwur+47Yz/AN9Vjde2kiP5rzuzLgNI37bEXfEhgRy9zywa0hbr07kV6mDDiD6uwP04sA/Hb4rXAnJZAdolu86SI2XmFbJLhTV0ci674ORf21oaGEqtAo2eV2QRjjxHyMj/AH0wn3j+czyxqAXHONrH3IGPT29qIB0N1KYOQ1BALXiowK7Ubs9/86OSl9k3OF9fpqTcKfyxVH0igVAvN55d/wDGva+7Tby3+1yLIcMmaJsG6wLF5+2va2XcUt1KmTcLoG96pAjFpWVQGB8tGV3Y1QaQoSXNYC2EUKuLvSje7r+p+hOMbMfWxoWO5YA0GAyAckEfgMdl4Vj/AKSOdywAUtwRQPSTQzxLH2Nn79tFSQ7PbRvIX4Nx5IocnmCK9IJJs/Pb2xrwTWYXyJLsuVtOpVVJrNnaC3Q8LIJN2sETElOAUiOz3aj2YA5OTpz+lfh2KXjvnViI24xK2QWAALA0CeORn+4n41zDqE0m8cmOPiiHkyqKr25H7+2u/fpzu0l2UYQr+0OJqs2SeRA/1d797986up0jRbP/ACOfJQ7TW7Qngg/1PQvsWYoHKMPSSP7rBOcY+NQH6ceCxvN83nMsu32w7oSPUSeK9gwo2x/Grjx7+oG3gi8uLy55ueUJPFaBySBR+Cv3OivA7Jt9nEVjWHzh5pRbr1UR3JJ9NZJ9zpjagpjE7VL38GECFx7xF0Vtlu5ttO5aNDyiySxDC1YZwaAu8Wv3vXS/0fjZNvNuDRWaWlwcKoHYkX7/AIwdAfrJtFeXa7pESRiroyuaBqitixZHJvfTvwT1Rf8A0uGNeKtGWWRPdTzPyT8g/wA+2irPb2eIHqVgxOaAeKhf1J8NLtN4kyUu23cgbthHxzBPxksPjPxpRvN/JNAEd1eSNgQOFkKLsgqoDAlrIJ9gddP/AFW2X/8ADMW4lleNl5Vg8gPf34k2Pzrm+1jHlLt50NheQZGBBtVNcWIN0RdX3GNG04mic0/ZnZtzAWrbbU8452MPFWKMCqpRC0CVPpPft9vfvr286iSscsTFBGpAMb+padqJAa7rsG9u1DTTdb3bzJxCQxygAsYmKq5Aoc1KceWTkA5rSSScOrrErwssfqKkeoL9Vn6iDd2O/vWjnRVAQJIXyLevKWblcjZZrAdgRRKhmUkn5sk0Ma1vv5ObgMHJxbdzRFU3puq79u9+2gjN+1z8zlMhXuAaSjWe/INWPgjvrZuJJZOMbGMj/UAMmjVsLzZI+LOthEXi6cv4iPNFkhiyvBuLG7BsH0McgD+bB1o2Mke6EoeUbcKptnawbJoVxLM38/JxoDYwqsiK3m8gS4MRW6AP5ojj840SkG3kdml/vPK3biykhcG/TRJJsZwfjXGCgJImOvde8QdO4JBEgiHEE+YGPKTlxov7LXGgBjJ970MrAel2w68QPq4ty7gBqzxPfvf+NW5kq0EkRVT3RL7d6fhbDNd+2tqboRRo8Dnm3JpY2VaWjScbUWaJvj9tb3ochuoPck8+JZyDgWpSxj29h2/21tmMXlehsiiUYcrbAYg12x2Pz20ZF1OOQItWQhDNKTStfs12FqvkjWG7UmNlnrznIcSWrclUNYwcX3v3oDXLRdC73sFgYrHIQxVqB5AEEcv9I5MP+t6+bFJFcOY/oUm2jDYAOaalJHye2hWcBj6zQqu4vt/j5zpr0+dg8UsQylEtyLcm5VbX2BsKQMUAazrV0DL0lCDc2KKRszZscrFAWTT0Cck4+e2hoaII5gHvRv7/AGqz7aP3X0hx5SjgqMqCm7kgkfNAZBF9j3NrU5L9LfUPbv7HI9u165bdb9lvnjP7Q4t8qTZxX3Hufb517Xtkp5A0WHwAfivbXtchICrV8bGBeERRyMBaJCjPasYxamhrUvh+acPJwkXbOiqJyyqgJIBt+3lqScdqA7HXTOgfpTsduBJ5Y3MwTBbK37Uv0n8teqhG9A5RhIznj/pIIxxUV3u8kajZTpUzLBc6qJ+0ufmFzyVtn0jasp/faUBlNEFipKp7AqvvYOfVQyK5/wCCFe55I1wU8sW1USQRQv1gAHHtY766J+pG7kh2MrKhkVnoujDiAz8hyDDlZriaBA+dcx8N+I/KHGVWELnJUXxce4BoCxYIx7H20baZex3NCxwkArVDsZDun80AFPM9UjUmAcZJ9yPf311vw34gEwj2zoI5YY1Q2wqkFE8vpIIAP865l1bcq+6kKFhHKwXKcVb/AFXmxkXn3r41u6TEog/cWduJHHy39I5E8WbuMcaqq79tbWYHtAKczP8AaffrD4ijP9NDEPM8ly7sDa2QoABH2yfyNS2w3kiOOKgDn9QZgFsA+x49j3Iu/fQHV9p6S/FwGYDuFWyOwByRj/bVrtOvQy7fbuVZJAArEMG5lAFPKgpU1Wc4P40QaG0gEVM4XkKZ65v5Z5pAru8SgllZ2cDlQu2Pc2D7UcaeSeZLtI5pJofNjTmq8VVmChlC0oBcsoAJz2HuL1E7bcBjKfQBx7CxyyMjJP3r7ae9K6oBFHacuFouTmjy7BcYYnF9tNw4RC6mcW9PFFxSK0iygrty2UflyUmxyFFfYnsbz/J1t23URIQZXBdY6VhVuB3FKtMOSjJFiu+lG5JZSykqyiqBJuybOABVYo+/+xuwDukUahSwBcDHIhyQ6jHqJAFKdBZVvJi4S7deUbtGiQ3TJ6vUAcEMRQsi7JYd89tattOFdb9QIDcVkAAo/FGqrHYi9F7/AGUyFWeNolYlAvHiDVXhj9VMPV9xoHdegcRK3EHCGiB9PEmjWbPfIr76MXSjZELsHdmcwuoKllKlrGLBGbo/jI7a1PCg48gV5C+F/T/JyQwF/OffRO1dLDRCVZEy/AgKUABJy/IfcCx/mht2W9SUMZHXmCZDl/3BRJQrVXyqmGRf2xqzGJlelaPccOLNGfJPJJGWmK/6GVQLeuzAG8WbGvvS+jLIwDPwCgkK/pZ7x6LwWUkHiSLAwdbJOoJIqkwRIgjVCkbXhXLXnJam+TdZ71oCSVSvJRYY8SxYs1g+klSOQJr76woQ4gQtz+Gz6VD2p9QlAHHiLBBN/UpFEAn218k3iRoVSIM6sEU+Zfq/uYIFDFWrAJNE/fQcvU3CN+8hVqBVMA9yAQALqyPf863jrCqQ8aZ4U4AAHMG1aOsowFG/kH51sFYXjUozcbmWrcqvJSjQ+UU4m7olko0eJuzQJ7e4qbeGkkLtGRdlEBUsM8a5ggUR6rOD20AepPMxLO5auR5yFmdqoAWO+e3x76+7eKby+Bhe3b0Apg13qxd1/GtwkJYrNi0oj+mRlk8tnKqVH09weVGgfYgD376yggQMFYm2Qn3NmjxTA9JJocvb40T07wTvZl5KFjFcWBfjYHEk575pvtX4GjG/Sve8yGkirJJBYgV9goyfYaQ+vQYYc8eab2zybNKnpE4sbjcDsQScH80Ne1Qbr9PmQsp3ShjWCtAe/cWRj7fbXtZ/k0f+3uimpng9l+kYrrv7+4H/AG0viyxzMtX2A4nPcYJ/z99fYOokmqHc5+1XX/51uv6aweRyAOxv7aUCHZLylz39SXQdPlQyCVjxtWbi+CDfGgOQPyPnXPfDG3WXZzwNGx5MhWQUVjc+mMk4N8jRAzV6deN+vNudtKHX1JL5bPf107CyAABgD/GkHhrrjJKu3Cjy5JY+V5PpIqvb2rtrIJpkDQ+xCupi9+C1x9Dnh3BMoWUyWGWOTifg5K2oGKxXb41v6RtowsnltxcUAjqC1UWFV8/PvjAGrDYbs7vcGM+hKDijkD1GrFdsgN3ydSPWdksU0nll15Mb9V0X7kGrqrFG8HuNZT2jtndm7OPRaGmmAQlvUgVKmLbpJbEcgA3M2b7d/nPb7ac7J1lg4yQSeYHclY0KevigW+JyTQNkf3H20i6lvBuNvIxXi0XDmQcSGwt1/ack4xmq0y8E9UnjhWKOeREeZjSHjREam7GTeMHGBq3DDbpY/wBkBKNvKXeUyWoCVSKpZSCmStr/AM15vVN4clmWBlheRozJ6kCqRISKBuiQfkV/OkvhLaebuPUTT/UKBvK8skHJs5GRfvptPD5E67eB5IwZfrDnlTFRRqgaGLFa58ZJlESIQPUurRNTwh4rvmUPCyCCAeIF0azXezr5BvpEUmOYeZEAYWJ9Sk1ft6yATk3RA9tazveAclFYucnI7H3o5Oc3d/nOg9/uz9K4UsDV5HwARWM/7DQC2SoAsRrktiD9sLO3O5DJyV7q1W8EH72O4Ax9/p2pWF2Xm6hlK0KADXRIN3dEVXx/J+xJl4RMaR1Mh4qgI48jSHh6Q1Z7g/Ghpd26NMqNxqMK1DDr6a5D3IBPq+/t20ZMpQaWjClYtre+IviwDANRv59v+Y61yeisqbH9vxR5Ajvf51lu+oigVSna1c8iQ1dvT7V9yfveqPpngtZplhMrAeWJGbiPezSj+3BrN/P21z3BjcTskBqaBIdp1BaaPyW5huSG8qReGBFH29gcH50d/wC0d7MhZIeIduVuVVifgcqarvtQNA+w10Xe7TZ9P4xps0kLEcZGPrVlwGLccnIOOPv843Q89wjSrI0IVhGqLm652WLXyvj7Ba+9a807c97Q+g23E/CHDP8AtJ8FE9A/TSOVvLmlKubI4qSFoWwzVsKI9xqog8LQwEpEs0gOedPxK1Z+mo8ixjOM6c7voqbNH3kTSGROLEO5YHnxLCuwGWGB7j407h3qHZ+c0dhjflg0t4N9u/b81pFStUfdzzHK32thjd5rbZXUXBt1jWtrto19xIwVTn3IsyHIGAPca077pu6kP9Q3C0DAIqli35JINntgaf8ASuhIJiBXdgtCioFkUe/sAc0a7a2rByZ1v+1j2vIs+/btWPY6hG1UmvsJPE/fwqoeNY1UWskm6gY+ekDxuOKqoIKWSzGjyPqAFH0/OnO1afzisiTVJTFzI0dEHIvlXEhs1RBGtZ6eJto8hPEgcaUUKq8jsc/YaY+JpleUx0ykW3IN3o12440w12khjWjXwy80Tm70F2al+t+HObEBmZ8MCXZlYNk+o4av+/417TM7toUDE83qgx+xHf3OCR3+PjXtM7esLNNk9lKBYr//2Q=="/>
          <p:cNvSpPr>
            <a:spLocks noChangeAspect="1" noChangeArrowheads="1"/>
          </p:cNvSpPr>
          <p:nvPr/>
        </p:nvSpPr>
        <p:spPr bwMode="auto">
          <a:xfrm>
            <a:off x="76200" y="-1150938"/>
            <a:ext cx="1895475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2" name="AutoShape 12" descr="data:image/jpg;base64,/9j/4AAQSkZJRgABAQAAAQABAAD/2wCEAAkGBhQSERUUExMWFRQWGB8aGBcYGSAfIBsgISAcIBsiIB8gHCcgHh8jIR8dHy8gJCgqLCwsICAxNTAtNSYrLCkBCQoKDgwOGg8PGjEkHyQsLDQvKjA0KiwqKi8vKiwsNDAsLSwsKiwqLCotLC8sLCkvLCwsKiksLCoqLCwsLCwsLP/AABEIAP0AxwMBIgACEQEDEQH/xAAcAAADAAMBAQEAAAAAAAAAAAAEBQYCAwcAAQj/xAA8EAACAgEDAgUDAwMCBQMEAwABAgMRIQAEEgUxBhMiQVEyYXEHI4EUQpFSoTNiscHRFRYkcoLh8SU0RP/EABoBAAMBAQEBAAAAAAAAAAAAAAIDBAEABQb/xAAzEQABAwIDBQgDAAICAwAAAAABAAIRAyESMUEEIlFh8BNxgZGhsdHhMsHxFDNCUgUVI//aAAwDAQACEQMRAD8AitrJJaGOMK6gi0OTm7K8u9ULFdvnTvadQ3cYMssTvGb9dk+9YZjQyTgn+CO6GGdACWHJ8E0OINEHI4VVfBGne48btLBLD5BKzHlhuxBBBA4/Ng/Y68KoC4xhkL6UsKZHqE27hKxcQIW5shkAcp6gSb9I447EZK986nxJLC3mTIVLRVGW+qh9OQQGs1Z+O3uNa+k9XETPJ5CSBk9aNbcgxFjFcRXvkg1orfdcj3RKlVhjijIgjlY/njz49yxsE0AABjvrW0g0Q0W65rmAB29lx61S3dbaST1xNR4fTXAD2IvseRsiu476w6Z1WYRNA70p9QF3ZzXqW/m6+dMNnu5ADHuaQigeYPLioHc/FUB3x9tPt3FtkYbmJQE9IJ42ByBBJjPpzXx7E99Y+pBwObPAhLP5STbQKNni9KGT1BcV8ZPcgZ9zRzWmnT+ZjJduCKvLjVEi6UgCr+fcigfjT7c7eJG3EkJorwUiSKkF9mBK/WM5AvuRd4VdSDNwmMq8ZKjYqKIW+9luRPybyLHtrO0DwBx/q4PJGJD7KZOMsPAhwCRKE9Zoq1ephQwwrufSfY6xM5UyKvlsGaiSpP1HkGoAKt4FfitG7Lw67RtK0yKYwtW3pcWKNg+lSD7gEkEVm9Z+WrbgbSkjkwyyRLyBXiXu2yxKn2oXXxrpxzhvGfeiljF8j6rLEjJxYu5KmgFK9roDBB+9/bWM0uZlkiQh6ZSCSBjtVgHGc/jTHf8AhXisLxFv3GeMlgW4sE/btEDYaskf9tOPC/gm9o77xFnk8wrSlgAoANEEKbBv/I+2gwjDjH34dyDtqYNuvZSW23CyTycY42RCAiUSAlZJ454gLZ+57nQ8u99HE7aLgFpaWwTZs39QJF9zYP8AgE+LekQbDdw8YmaFgJGjD0xBI/bJzQsd6sg/zp305drvt1PDJATGAXjaMlWFFbUgemuJOa9tHAADxlE90fK01QbkdeanIOpcdw/7MJVQG4+XWSADQvNEe90TZydD/wBYoMZePHEIwcUCvYnC2D7i+2rfxv0fb9P2PGONv/kOAvIc2QKLJDGuN4sfc50t3P6b7jyU3ChZQVR2jZmDFeIwM/B7Xfx2zrYzNpS21KZ3j4dXCk5elvDJ9arXqRwFKtjtVZBB9x2OQNGbfYxESBoysnfiV72OwrC/6u9EY+NMutdEBdvS9x0tA2EzgEgE+odmY4I9/bZu+oPGy2InZZRxtbICVQPuK/0H2+a1zqjnADVMhru9T262KogCRskkX/G5Cw+bVu1g01Fe1CwdK4YZJG8wLG4j48k9IsXQxYZh88e3e/fV06ncyO8P/CcqEivMbKBZXNBDWVBxfvQtOvhuWWQJHGI9xxyoag2Pb25Eew+/vprNovfP2QYZaAbR14oDb7eJnLNFxRfS6owYgkWpUsbo/Jv3/Gt3RwiOgZeamNy1xWBgs3tZK1V61PvIY4SEhHNmCyMeROO+TZUE2aBv/ApbJOxPBHpCcEn8jFfIxYGdFhL5GQ6703NhkXCK3O7jZ0GAkeAQgFqGsA16iav1HPsTrf1DqMRJMKRgFbylnl79wcV960KbaNXHawspAoWcjt8izVex0fFsI4oTIHV5EavLIbiUYEXyAB5KfjBGO9620gkrXYQMvAJd1zqMMjgxQ+UgWit3m7xr2vnStjydR3FGwTx5d+xOMYP417RY2091YGwLIlpC4JEpNAAj1Zr3rOe/a/8AfRqo5iVoyRYorZyOxIHGiKvv99aEmDWV4L7kEYxVAen/ALaNn3bjLwl42A9ak1V33AoGgbB/ONTuJ0TXAzCVFxG5bywwoY+PjtgH/b7a27yBt0Q4cKqoWbkw9u5odmNAcQKJqsaG3m5cuHFlves//v4z/nVD4X2C8Tz5hnAPmeYqqtfSCDms5zm8dsm92BuLVBW3bC3X6RvSulTSbZTwjKIlLYAcBWBDDN1V2vZviwDp+uwhedeK8kVVaTy2UJGDQAfFMWu6x29/ZMZjIkyqV4X6ilKWriBg4yOX2yK99Ot10jdyTNHseCJ5Sl7B/uBqyXw1Ag3/AANRkOqHn7Kcuw59ZLR4miQ7lBCiymaTjIjMRGnD1U5rlnJrGFYYrWjddJ23Pg8ckjFhGX5JHGh9PIKoF0DlQfY6rfB3Todvt3h3HlebZEjOwV3IJonkeWOVA/476gNvvfP8xGiVWibiXDWrUXq0DHk9V6lIrHyNNjs2201S6RfUfhbK6D4v8ObAdOkSlQcRxKm25LVYvJxVk4s5znmvT1GzJeWAefFGU2xvkM4uYdsKxIBo/wBpHbVDseqJt4mE3ltGY3P7lG6+VJJYG+NAnNX946bre3O8AhR2glioqFNo1H6BR9IIBFfJ1TTLnU8bB4JbWtpbR2VcmOPjkqBfGu6kKDmkMQoOI41Ac/JJFrYsUCaBPftojaeMJNtGjQl1aR25q0ZMTE0AcmwaC0O497GpzpTz8+LxrGhI5I+S3bAC2R3sNiq76qZerxw7KTbSBqLEiQUyUzWuScMK/wDBzhYO9vGLH+WT9sZSBH+O0ubI5d5vEpW/RdnvXd5N7weV74sL4HAoMCwINgA/A7Y07eEbceWsyzbmHMTI5V2UcsPYA70oybH41h1tSJdvuPLZokIk/wCGcg1WQK7130m8ZbyPcqi7ZOMnEnjYF9ivEg3a5PqA1rHh9OCYKjmq5zXFpAvOscOaA3UA3IQzz7mWzbHzQxC/YMpDV2+oXq32XibqKQFUginQKyRThqalA4F0JFMVKmjXfXPug9NnjgZ3WyrLSk3zDYYKboFQBd/Om/h7xvuNlAF3O15gubkFgi1XDjiRfavkX9tGxoe4teQQMlRtrmCk07O2Xag5fpLtgsrdUREaSBpZ1L0zEMS3I0wolaP39zrof6ndAj2iHfRSNExZY3AohlJFCq7fI/8AGeZ7HrQD+ZDKYycgD5Fjs1rgYB+NXOw8e7ndq8ckUO5j4DkgiJ7nBIZ6dT2JFZqgffcYiHNv6oq2zVKbW1muBB4H3S/o+7do+DCBET1ebCQByc2FYKfSQM3Q+PwFvuaur8su/KORCTY5Ems9gbvtWNHdAWPazSf0rMvnn92F1qssOHFhZA++c0PnRvTt5sGlYlJEUhomjJ/aV19RCEXWbI9wQPnEDw3GXM9kxj3NaC5R3WdwTPyfgUl9bEgDkaySVBAckE2O5yKvSDgzSutCRnpkIBuzXt97o5IuqJ97LrXTfLmEI4tFNxMHIjn2IORQOSfjljse0vOp8zMa81JDJ2ND7fI+xvt8atoutHJbGKHA5e30tO0WzbIqqV4kfcmgwzg9r5Y/zojb7d0kKFizp2jFtdHAqsg3fwRetPMSW7cSX5cuXezdHvZJFG/m/nVFB0OaKNXkkCspBFe2KyceoY1tV4bmmNxNi+fvwSXq+zmDBmWy9u0YLDhZqqJ+wOP+2vaN3ySGT1SGcBFIkrtyshfufSexqs69rBUc0AGFrQCJlB76N1AbiGFmioP5yB/nP/bR2/6m0USxMbQMC2eJalr2Ne95Hxd6+jZGkjbAF1J7HBqqqyND1PEzGORX4oLazVE1nlVXgaWCHEDgqGw6/wCuuC3dKqWaGOgM3xI9LAWaOcWPTd1m9V0exEy8ZHkjKK1qGH7QU0ccWJrHpPpZQK73pH4XMz09iMrUangKyRyJ+aFEVVn/ADpu3iCWB3G4jdJFUjnIhCycBSkHB9QA7X7d61LWc4v3dFLdxPE8/ZKYhNt5fLY864hGiJI4d149zkeog9u2nEnW36dO39EJCsqpzWcBxyHJbLKeXI5NWOxFewD6R1eN5Y3Ck8s8aPoK0WOMEVYH5F47jeMuoy/1Yk26oViCl1rFj/UMCvx2z86Yx78cREoHsBMETxRnSl2m53Ly7xwNwOKtzJVJGyGNN9uI4Eg/Y6SdT28r7512PqhJHGUMOCChYJIoAGxRzQH8svC36ebjfctxKIpvUTTniORokDHqq/fGqfb9U2B2Lx7mNIgPMjZFNGNlZwFCqe9KCGo3m/fVhduhob46fPsoADTrGo1xHKcviVPjpj7CNJN2kkgnkQPPIFeJM9qJNqcnlS3j8av/ABdMNuNpxmgSLzhzVhx5pgsEKDsR7EUbGfnnmz8Ub/ebX+nlKrCBGFZ40LMFIyytyBuh/bkgUO+jZx0+GQy7uOItlQj3jtfGNb4kZwQD980FmpSpuw5nlfwgJztnrPbidb37+KO/VfxRsN3tkTbTLJula4jEGYgA0wJUYDC8ZvB+DoLx54ibqHS40Xp+5jZXUczHhSoNhf7jdZwP86VTeMtttj/8RpQVBFQ8YgBddnBLkCvm6JPzrTuv1I3bZ8qVVK81aSVh6SMmxQotkHsLA1QKr3CWsPjASRRYDDnD1/S2b/rnU54Ztum2mk2ghEUapAQABx4uas8hV4Pevxp/4d8XbTb9GbbybeZJBG6sGianYhjyLhcZI75XAzV6X9N8Wbt0U7fbu5FlWE9EBrzRNHtVn/a9A7jfmissU0clE0xXJ9wACSWOALFX/uJq1Y/BF2LJjF7p3+mMvTR06b+slXzgzNKJGYMq/wBpQHORm1F2a0x/TTp+13O0mk3O4EtyN9UtcEUUhNEZokkn8e2pna+K1hVDMs0Rs/VGfWoA7iruxg9jRGstx0vbb4MQY14tbOo4SrRo80biDmuxNV799Y6oyd9kc4t5rRRcfxf6pp0vw0nU9vLJBt/KMbNGu4UhWkCkXxAwWNUWNdxnvqc6XuPIDrEjbiPAJB4uaLBaIsAUaIIIPcEEVr6+43mxMsW1mm/p3DGrFnuOYbiQpNWeOfa/h74Y6503adJIaItu6YtE4JkdzdEED6Kr1ChQ+da1m7NE+Bv9/pZUplm7WbYpJ/7oV3mKbepFWk8z1OHXj6iaAyaz8Gzqn6T4020XTpotwhVyCxHlFBMziyB7YOLvsL0H1n9PJp9mkso8nc8OTWLoZPGxbVxoEHIN+1jUbutq8jCJuRa0HEkkXkhlJJ9PE++ky2SDbiOtExjG1GgN0653V5vwjf06S8o+fJrRl4cT6lHJaITjXahS9yDWsOteHzBMjwhXDyB3HBSRxIxdgKpBJNn4+NSew6rGNybQtGiyWD6f7WFV3+2rIBJ9okibmWFVq2YWseVWmBwwU1ZJ+/zqCs57HA8bcRe+iobS7MSuanfGPdOJIlwzLxAoDJU13x+D/OnO3l5o5CBlBHKPlxsA/wA98j7WaPbW39QOhGE+ckrzAgB3egVJLeygUrdxXb5zpLteo/tlEYesWQWICn+B3NYW9WyKzA9nXwqKJaaZBN/Xgqnayw71i8ylOACpHE4X01V8mVr7Ad/b4OvaXdGIjReBtXXB8sA2COWRZOfv7/Ovaiqve10MyWGliuLIJ4GoMrqQW+mj/NA/ar/OgN0yLzdWb0mgRkZ9jyIIB+M9v50wa4lW180OnIley0zWL496sEfjSLeEyAuEPC6NdruwPyL16FFpm+XgnVHBrHQVdeGOkztto5EgjeB3LNKxAK5VCQgN+kreGN4/GnfVZpn86CSNtzVOXjhBCr9WV5khs/2g2O3voXw1PIu3SNA0ZESBA3oSTknNvkH3N1d3nQHVPEU8D3MIotyGHBoolJUUaKs3flyaz/F4154aKlc4o1iM+/M5crKHfNxn1yWOziZZHhVUi4oSeS8lcMF+k1gkUB3z9wNMP0/2Kb3fN/U35u3X0qrAq39tXRBVQD37gj41NP4heefiSiKSSXc4NjsbwAft+NPpegx8eMMxhkZm8qSI0q/K4oiyCGN/NfGqARScDUGfitqS4FusIjf+Jz0TfTbbbcZYWIJVr/ZZhZ7Gj7Hjj4Fanl3u2TcST7xTvGnct6Ks2GFGMkcDRsG+SkCvfSjZSyNI6wJcoR+b2HLED1Mt3dj+RZIIrX1+iRLHGzeaJ2SSaYs6/wDDW+NWPqc0vc3dfI16OAnl7lSEspW/IkZ8Ptb5eszyylIA8EfFgtsC1IAG9WMjta5v3NE6H2Xg2QiPkCRKvmlyL9AyQPlwtmjWOWcaXw+GnaONgpcM7RNxyyyWKWseogggXn5FY6Z4L8PzpIk8kjiJmaFtvLIRIpCtTUB7HAVhkNZ9rNrGUhDR1zQVKz6l3lSmy2se9ndzCKM7SlG5KFi4jylSgt8+4BIBC9x308h8NzqqeTx87bSFUD+vzYJFHFSpFPTUKwQPbAJvfEMgEfNhxkQBaCiyWXDd6RKwbUVR/kjYbl5EUNGQVJodyvEfVhQORsgH+O96U6u6bIW09yVE+Hk3b8jtwNuCQZenuGQgWS0kTOAoU2W4r6fn219/UHZFZo9zt4I2TkifMkk2TGy2TyVW4kgEcjd3R10p+SoaIehRLk0BV/UR+PT7/OkW2ircI7rXHlxYNRyDyCiuxpc2D+NCam8LLmNkG6jejdM3u/PmbhzDN5Rg/dXMlSN5pU5ClYyU51YLYGpjq3SCamihFIzPuHpWVRyqNCcAgeXkZyxzVa7vsiWVl4ngKHpBAYdiD7WM2B3z8659406O7tGsBj5JItwxxAJ5S3xaUMtk8ibGRXsSL0wPQgklRe23262gkKspQcZfJlAKASciApB5KaDEjAFe+vkfXY5GVjHLDuSBJGcgqR2MbYpCP7QPaqPcMutdNkcqRIGi3QXtJxMqJ65SgAUFFXA5gEdheSUTeHzKk1vZAUwoLYKXJZeJFgl8DByW+2M7Frt6IPEJ9KsQYO83UH50VF1z9Qp96kWwL+UXdFec16wSASeP/DJNmhfsL0y8UdBTpTRqWbctNyVC7UUAvFUSwtsZFZ/mJj2zhmSdBKyhGSxYlWgaJUg2Fz9+LZsZI2m681eaAkxxhArlnKscsbflQv6aOKGl1Q3AQ4XVHZtDw6id06ag8PvVb+sTJykEDIxYqxHDj7AuvI/BJF3kfnTvwvJuH25SCZIeJZZYXtlo1xpabNkix/Ol/XNoqRxogQ2SzO3pYkgWvt9u3+dLek7UiVlXn2J5Ixr5zxqwAD/11BZ1M4flWFoI/iwnqAGOXnxYMrOrc/Vi8NRUEry9zjGNDxTqC7JEiot0m4ssDiytAAEk2B9jq8631jnsZESNFeg0symmtGBvCZ5UKtvfXNxtDHIRN9RAbtee+fb37HTtnqdowyL+6DZ2OdUg2lbdlIzSJ6nYjlWPkZ/uH5/xr2mPS9wjShpK4qGNcaALV8Hj7dvvr7pdaoQ6MKog9Ss9v0NW2/nNKqyqzAxiQWOLUKWgarIF9s69s+pxptmQlgzBzj3sUM/wM50Ju2VlUnkpvtQIr+3Jo/IIrH30qkirkECyYyy3am/bIJGDmtPYzHOI6+SW8EU4dx8deslbRmuEkm+KcK4XEnH6eIFcvi8f40bMsUoaeXeLIChoRrVsARTLZABNfIN5AvWPSYZDFtq6cy0qEyVGA/oIJJIsAk3Z/wDxorqfU4tueH9PH5gouvCyS1UFYDv2x8kCtebi3oiTyw8eVwpxBuFO7R/IKSooQFGAsAE/e6BU0CO5+qvfRP8AR+bKXcmPzQpMaizY5DkzWLsZoHSzbq1OTtZG9RUWrgoTkD+bOK9tUR8OTMZpaTygSw5t2U5NAEkAXVH/AM6ofu3Jv1zRODZtkfhTG2ij2UrzRbtFnQkxsjGjZHJT6bIZSVBF5B7+2XU+vQztJI0CBppI2WMqCqqOIanxQJ5A197o6cb3eOYfLRvMaMYARXViRkCNjyDC65JjlyxVaA3G6lkXaReS+2XbRN5LFRyeZEDMpJx7WFIzYvvj1KD+0ZfMdcl5tRmB6L25280kjIm3/edfM2xZudj6gFQAAWAQVBBofNGj67O7f/C6Yjo9FmEbtxiPEkKXAsO3uWbjmsd9a/05fcTn+pTcRQ/UphRFRGbjh5FwT7VV5BzVg7OrdRO3kO3hneJHt2G3XzZpnJPIoBgITnm3G+wsDWvMugdELmtAmdFNbHo3VOnSSSeRJIrjhKqAsGWvUDVj5AIsiyffTboH6q7ZU8meFoZQW4+gyBbOFIYhgL+Pn20v3niiImPlsZ5GloxySbt/MZrAI9C8Va+2O1ae77bxbmNROPNVUsCdAu4hUVbq6+meNT9R9qJ9joXZS4T3LYJOEHzVt/62H2jTpJG6IT61JsALnLVR75Pt/nQPiPre12KmWaUvKyho4FYFsgAEC6x35Nj4BxoHr0ccHTJ1YRE+UVEhpWNMAihQo5KoC0bOPnU3sfDe0VYtxDKqJxUCfcKWbmb9MSEANxPuuBnSwQLm60MJFrXPVkDN4k6vvN1I+3jlijUUKDClNUbPdiAD/wBtE7HqHUNtuYouql2gkXisuXVAwOeS0QaqxYx7a+7nxdHDGj8epTFrjhleVYwSSMLEhsrgEWDdAabJ48h3I/pXM+7gkGWki4SKTeAEUByM1Qs0asgAuOVwgH5ABIPFPQo9tIzLAkQ5jyZTuOQo+oFIawr+oEE1fYk6WDrbruEDeY4tHMAqmYK4urC8/wDhlVAuhj70Hi0tttj5JBlTzo2SQqpDRBgY+eAxKgBMdw3t21PNuUOwk/tD8ZC7KQZZEsFUYYAogoMkgNrGuxEOPd7LYgYe5Z791nR4tqAoZ13EskiqhVshFCksxa7HpNAWM3onpm4268GlhYejzSEfiodsE3RJrAIv+NBR9Ksu4YKOMYdfSaZrZ+JrkqjjXEHuReNYLNCfQw9Bbi39ueRYn7VdfcD21LXqB5hukKyhSiSU13HhyXdSLPSyKVso/JbHZaIUgA2KH/L+NZ7jwLJtwHRP6yBVoCMiSmqmJW7x6qoH761dJ8Q/03OGQmWI+hVDel1HcljgDiDQGTYAwNNJ/FSbfaF9jAYVZ6taYXRJB+qiBX5vtqIurN3QJGmnnwTiKhO79cUP06GYxzsYkWK2rzr5LwXjXDjVKy3RrNah4GBBtWIFZJyCTXeqIoHFfe9VO6nkhglO42u5R3UkSiRzG3mEkclX0D6hjAOdR21ehRFAkE0e4H2v2s9xqmgw7x7us/juTdlfDp4I+JiyVVG/9SrgDHYj/f417WDbdKYKaqrZW5YvHY4/zr2miE+Am+0iAJkDLRrj2D1RsqKHdr+nOkcEbtJxjQuzWCBj3zYB/Pehp1vtvNFx9C8QvFgL/wDqAv3s8sfnSNtw8fqAK0pBIBFfk1R9sZ0NHeuDMoHANY6NCugbLwxuNxto5THPKUVANvKypGwCgWpBBI4m/ezYOcanvEWzmWQMI4NvZVhFG3KuIXOO1kX/AJ1UeDeoSydPRP3JGjLL5cSAMVbkwy1BVskBr+1GhpDP4Nn20Uu4O2ljHmA8pZ1NISAAVT1FrOXNUBpDBD3CRY+fhP6J5rz2vgjFr1zWXSd5KVZZlRqILOzkmyPSQO4q/wDbTGfdXMrnipjosXAPLiO30ixgAC82c99KE635Zj8wILF5APZsAHLN/wDcTeL0b1Hb1zeTylDn1c3Bo9x/yqPsK+NJIh85T+lUY1WiDep5b+a3N2ZmIo9q5EkC82e4PbTPwjvIdw7+arNuH/8A67vIzKosq1Bnr84Jq+2guoDy1ZkdFUD9tkNNzIHYknl3+rI44+LWw9H3UKo8RWRYULcyVXiRZZVyWawfb59tPplokzE87LDhILXC2h1Go64K9/Tzoyq++ik28ZiTdBFoYUquDRJPGuJF3lj8aMm8LLtJGk2sbxyNdzI5PLOF9RIC/CnHYewOpfw14qiabdO6co5uMnEgNxAIXsCLr3v2yL1f/wDuPlwLI0TsAwFGv+UE3We+Pj5q63PDhEwVAaT2vyn2UNu/6UbjJlhMijnGkSyBieVshOYmN39rwO2ni9Al3SxPuV/p44QBt9sWVi/EE1ISK9S3i+16odn1sN6yWby1cEopajfYAXm19/cgA5zr384kib05VgAL9QIqiQDY4k5U0SL+ddkFkuBgCPVK/GTJFsZeLqpK8SkhJ5ElQl5oMONih/1vWjo3h3erw3Qkg3LqpVVePiyWMqrBuPf3Ivv8kaw/UBdw3Ti7IuAjE2e4cXasLrtWb1R+HZvM2wbPdjSm/cHBHz9zrGkA+C50inbioLq/SIH3JkEy7aUyq7QTICEYmuSFD3u2X+TdE6qumdJi3IAaPnBt04RM+GZ75MRVcTge9jB76d7/AMp5FEixubwrqpPb278qsdu1aEXehgVVXQKTx4grk3yoXk5P2/zop4lDdwsFE+ON8xTbRln8uSdCrKn7sZuyuSCCSbo/b+dP6g+ZGu2iEbVfmqDJ6TwZQilAvEWB7fPfvovrMyyb/aiWJ1iHN5B3Zig9I9J4g8ypuxXa++kPiWSV5zLKHQqAynkzKgxag3xZmsMxH2AJyWXiAgnmmNbidA8UTuHYeYzx+ok/TRIB+pls4Jvj898ZxpbZJJD9JWNSWLqFBpruxRLMtWT7Xd99Hb2UcQAqtIYo5JA9DBHFmXsvIMtlTX476CXaS00csZjiCklFogK3JvUuaX1XyBH+w15jSQOHx3SrrOCU7HbRc5Q6uFZQeSLzrkcXwbGAwrPY/GqfoKDaqCm48sTAMVnj/bbvwY8iJIzWO+cEXY0g6pxZAsUUF8uTPGaLdwMBaVqJ7DudUYhETws8BW4RT8OSoCK4sSRyK2M2Qe9Y06o+Wg+ltFjjJIOunp1ZJfG36hSS7VoXEQ8wrTRc7pSCb5gYOPnUdsQ8iKpoq7VX93xdXZ7mvbvqi8RJDFI8PD9xkj4iwyEkyXQH02GWhjPf20i6VII39SKaBpCSM/kEGx9iNV0QG0paM7+iZs7YJgQEZvgY2LcZBz9S5B5A+4paqwcdx/Gva9s9lJPOER6te/JhxAF96Pc47+/c69rcbWWcn70Zpluy6kOx7hWKce3cUf7ji+1fcaWSbNprRVLOwNLxJJ7nHH8+5rGm8kwkUSKHKj1KrFASCQCCRnjfc17jB7HGOETRKgiA4ZMiuQS1EenBY0Dx4kAe5u6E1M4Im3lZA2pBJiZ8kJ4I6jLHN5T7s7dH9MhqypsgAchSt7chdA+/bVNunEUwK7jd+SRyRpWltirAOALAZWJGeLWGoDXPodswDeUrOVUs5K0AACT39RoC7r51Zy/qLHPtEXi0cqgKZmLd6pqKiqasgkex9tOr03ioHsbIOcQI58V5dTA4xiukXiXcxxzNGUMSn1IEINXko1kfSa7dvjGrRJNs0KxSxibc0CkaqrMtALSjsSwo2RZpj7aV7M7WaHlCoMzBxMAhYkKAKDnCrVmrz3zrZ4Y8SQ9P3Rkll/qI3QRtKoBZD9QBUD3pshr+wyNK/wBpDYIInx+vfRNcSG5zGS3dc6I8QhlnjdZXEnl7dBzo0AHY3hguSosdvvpGu3kiz5hW/wDUKr2PYnv+NUvWOvDqe+Q7ZiIoYm5Fhxc2T2BBsenPvV9tD70wrCzSSeZIjWFLKOIsK3JPdc8rwbxkHQ1TFQUwLfaZRecEvz9lLeGtq0c0bH6JY2F/BXPvkex97BxrrHS4fNKm5pQ4DeoFVNYIAYCkzffPzmjzLyJItuhjoHbHzWayCRgfOGBNUPnXQfCvWmmVgpBdWtY1YABDn1ECzebzixjVDXB7sXh5fSXVlsgL71RESYQbd5EnnHqdAwAAPf01yYdj9gSfbSTrg2+z3pj3Pm+STE0bx8/T35Fj9RtrJayc9tO/E/iCWBBJGsatGB6goc2cFVx2YHBFfcaQ/wDvpuUcp3DRuEHKKTk1mzY9gbq+OCM9jog5vAn9LGOq2DOHjPVgnni3fRPsJCnAw3FQjfk5qTmTgg/Sb/1Z+2svCS7r1+SYxs/OYgyEh2QYpVI9IHYsTeKrF6S9NXYru5N224RllzFE0LMVLfz6eJ5AZ7VWtG38XpBuZAGKRmirO1eanwYzYFWfUTn2r2MmOax1MsZgwm/EGP6FaCEz0wk4gchwVgbo0eTAerABo/8AbQm/dlibipPZh7hv+WwCQDf1EV9s4+9Mlhni82OXhHzFUVbi1+w4lb5fPyO2KWeK+oeSl+gpfMqfVzIIUBVAIssbBwb/AM6UcpGazKyjN5EsjbiagTHxRalYFGBt/wCzvlcY+k6Ig6s5ikeWxIsb0pYe8Z4nH1WbGPg9qxiIwzJG/GJXYBgTYWRmtubMCpANKQc/k6L3uwO3Mm2lYIIyeRJX9xSBXEjP0m6PYfF6XVa4ttoUynAsev4tfhXcSPZleoY1snkLbiWoCxZJYkGr+oE37aZtiWaeV2cyHKiznPqBAoClwF7UbHbFP4Y6ft5+npHM/wDwzLJFKUUeX7EFbpqIJPscfnU5velStuHiRwZuZQEYBYUeVZpff8WPvrKjcLsTdU2lWBLg6xHrHytG46bPDHyO2MkIRWPAocE3ZWruruhi86P8PdZ2yzCCNCI2APMMSv03IpU4UDIK/YGs6ft4si2wMO8DBhflzIDwfAxfYdux1FeMvFHImONk4N6y0QKWGq0IIyTQJazYr7jSWU3Vdxzc9QTHf1xXBxc6Ul6s0Us7Sw0q8qC32FHiTecY/Fay2EHL1Epx5Dlf1C7uuxJ960Ht0F2fSDnIBzj7ds/H8afLtoZU8sBSSwchTRJ9ihN4FnFZvsfa55DQBoq2hzKdhc364IRN/wCUkllZC1BeSH6bskWB7isH5/Gva2dW36tKiSJH5cURUXy7luRNd7JPYWO+de1jWgiS3Nc15A0WG7YLwZQFi+pI15H0lm49yKJGe+L76YdP6qh3EgjfgCyqvK1Ud6JyQgsgFifue+tM+2mnhkKHlHXH6q+kkLhicC6Brtobpkm3giIMMplGCz8WGAMcFzV9ie47dr11OnTqgtd5et15m1VqlECBJRniaFf/AI8zFZAsq+Y0cnIAWAV5YH/MGA7MPihq3rhfKKwrGiS8Y1E5aMF+9kAkqSPah/k6073fwqjVIzo59SFWR4mxxIs189rABqtDPCH2cSojiTkXdmIUH6irLZANDuPuNVMaGNwHIZLz346jm1Rmc/lOd/tdzHHJGAyR8GYkeoEAY7HvXc19N47aWPtEjUJHt49zzMZ5q5DX6wwr3VsgY9tMtt4k3e2p5oncceKzMDxAyGIoDm2QACewP8bOihdyrvJuUErA4KA/DWwJqvccfzYPZTC2hSxP8Yn+ptbtq1cxktsmzcOm1hIHKQQPGTxLI4LLTVgDj3Hcg59tXfWPCkGx6ZvAqhjJRdmFm7HEEk2VBrF+51zcbWJ4+HN1mSjGVJ4swzyXkpcA4JAPfNDsWW46zuHWNN5uecX1SIlEA2SObm+a/SfYXjvVzioGtgZ38VY6lULgNLJht+qMY/K8ocJbUpxoXYsswzke3saA0u6GwWcpJ9aMeAfkOaJ7lTXLtVGu16Tdd8dMeUSKtx2iOxUrQUhjxHps3yDWcj766a3SH6jsIGh/Y3cCL6GA43WQSBRDVeO1kEX2GlsrmtJNpWVdobMDxKLmcKyyZZAR5cjhUEYxR9X1kgkXV/FZuZ614vZt3JHEjOLDElIwEzYDcxTA9y4Iq8XRGg+odfmgn8jdAxFgKAZWRiexjJsJ9/jVh0bZ7KRRMys6GPkzTKGUEE3jiO1HAFUNNAcTBHXEIJDBjzUhDu45eLiDYhHILBWRnySD+230iuWa7i71aw7nY8k26RxeqitohBP3YXTA4onPt7a+zy7CRnVYo5QFDEQxgEXeQ1Lk/ZsD/eR8QeTD/wD6BFYPGIV6bzQbHG/bn3rvjXO3TLflES6qN8EAJo3THXz5OdROVQKicULAC34gVyNAXi/f41H9R8Rq7RK5GHLciCTM/ZFGKADEm7rt8a2DqkzwQ7V2I8yTk7ySLecDiFPJUCnkbBZq7i9E/qz0KNNvtPTQQhDIqqPQwwTXfsTjvn3761kvGI52QOcQ2wS/rHU7aJ5QeKSfur3sWCwb03kqe1dzn5uvFXjDYbzZiPzB5r0VRBydKIyQoJUfb39vnUd4I8TQxNLF1Ci/EKk5BcMrA1mj3FFSRkUPbTKboscA5s0vIioB6ObAYVmNFePHugzfejpHamhNMiBodDK04azgQp7qHS2YmKOY4bkY8hqGLDfAwQHFY7/NH4c21uZjIVIYhWZeLXY5E2KP1HObPx20DFKzMA9xA/3Mqs1ZC8uLfTdkAHFG/gP494n9OZDOqmFQG8xRTj+304p6xQyf86lqVHOaGE9eSsDcJJAzW/xR1Rotm8jLEVC8VDDEpJ7HFGsnj9vbXEdvIeYIQMoN8cgf7e2q3xR4mk3TeWqDylb0KthSxA9V0CWN9va/5I202XCQCRSrLdJVkHPvkH3IP4ONWbOz/HpkkXKOnSmSbf1fYIaiPpYtRdgF+oYC2ADQF2PYn+Nben7KT61gayuXjshAe3YUjEYyezDA9zek7iRZPU4WFhxMtA0B3CgnkGFUAPzqi61PJJLMI15JGqjiGC8lUZIzRJ/ycD7aW6oQYiZT7kxNuN1G9cMabvjuI2CcVviRZ9Ao12Bvv+Dr2tnVdxt9wyMUYKqcTk13LDNknvWfbXtPY4NaAZWOZUcmbbGIVGHZC9glTRa8mxRBu/bOlPVI1j5KWA4i1IsA4wpHsfwT29tM+pbZGfiQpQEFas5wAAFJI+NT/igOrRxMTg+lTZAvtljZ+M2MH7jU2yjE4CSlVXFgJ68UX0nos0gSb0O1kpCVvktVdnFki6Pevvqu2HS4ZXaGRG3Lgtw8yJl44ygZhQNUQSxFDv20F1jyNmkjAAzJwZFB4kkAfUvcjvZ7mjnTTwP07qG/2Zkm3TQxu3KJhhhxJyvEghLxRNGu3vo9+s3tBEaaR8rxKzi4mm0kAeZPwsDsTtwkLckV0qSOa3Auqq2NUb+mxi++ua7jyY5iYzf1KOJtW9hfIcqrkPb27Z1ZeJY+ox7qLa751ninZYhMAAQpYfSwFoxuzg/GdX8/gTp7R+UiGGZQUSeM1ID2ssO93m++nUw2iZe4S7yMJlOo5rYzjXryXM+jdPU7gE8j5kZPJbYxMFwaHde6kVXb4vQvjppI5Eg84lHX9xqwSCaViPVQwSD2sH7DX03xJNBHLD5fm/uZlAIFfTkqORvuK+b+dM+u7QMXhgnWW7dwyhGiUgPdnJs4u29rq60TGObVlwsMj++UKirUDmw096lvCnh/+p3AVlbyI/XMyC6H9o7GwWoXRwSe2u/bSBZIUDjywKs2F5kfSTx7g9+NfAN+8J4X3OwSNo9nO6TQ1JLyIInsDkLviQpoe3exnVR0jcmYR+U5bb16hQoKOwthYrABHt/kMrPcXwgYxpp4m8VnJs45v2NzEtXyRxyZgTZ8xAeXq7Y+O47DUUngffRs8MEn9RtzkVOsQbtniSeLA9x8ZyTWrvqfTlnRkjkciw3JT61cGq9RHEV6TRv7e5S9UEm3YGcGdWJox0pYAWR8s1mqbuB3I0sPLRvZLmifxMFLpfDXVIl8vyomskiYzKDHYIA5jgSwyQSpHbGTrGaGJWAnjhm36glVjZ3jQlbSSRmNM5r0quBk6x2fiBHMvK5IRTiHj6lIC4aMmhkY4++dMdjsjuaV4JYYVUAueKyzGwQpU1Q9i2b/AN9aH6ALS1wu8yhfBexmaSTdyqyztaKhQk8apnI+DQX04q/nWnx/s591s5uQtUAnj48VoIKkUAnngG6Pc1WqvbbqcMokY+kFSeKgxkHDWGoWOI4VQNHAzpR1jpzAgtI8cbhw0oKfuEDuwZvprPcdxjWYocCFzhinEuNJvCIFjb0xqeanj62bA+qjirrsP+970rxQku3VZAvmMByHIFrrDLRJQkewFi847y+28Nybko8r8T5fFLwG4qPLGe14B9qzoeTpMkc9RBwytTeXkr6SWA7E9mzeRf8AL61NlcYZuNUNKoaRNrcE967u54zGBLGyAYBHqa8HB7kWKr5BA70DJuYpohG0rsTQqq4178QKPvXv31u8OdbBmUyqsqIebRyLbEVXMMTRNUDXehg1emMu6pWd1t/L78PoXuvACghANfflWMEylgpAN15L0aQxtNV2Xf8ArkhtltBDQdFQMtoCWzYPFro12I9ibo4Ghtw5jVTEoqwPTk9sjt/+sfNnZHKhC+aCpI4fu3QJN5FUL5YYXVn86rtpDtpNu0CxobanmjJ4qR2cLm2/BIyaNGtKc7CZd9Jrql5Hpw7lFKJfLry7jzTOaFEg4ANmv5HfV2fFtRAxIrMRxcOAAG9u/YdznGc++p7d9NWNGMD3RPJuV2crV1ZByKA70caxg6LEWEEh4u1MqqByAJBBY8uILL3B5d7NaW8tqDEVwaDunrrmUqj2jl/3SAtn08hxP5CHFe2awNe0V4z6OdsVUKPL4gd1Zj9z7j/bXtVMBqDEDCcWtN4nxhMttuTE0s4okEmMYwMX7XYzjSv9SNjG5h3KuzIy0Tg4wVIr5sn+Nadzu4oSUMihkntjdlgARki8gNVD76+bnepLDGsbcnkkpYgLviBR449VuQO950ijRcyo2oOhHRUFZzXgglVcH6V77ewQzTTxRyKh8ugwbiQOPIigCe598/4Y+B/F77V36buhGTtyUDqeJodjRwwPyK44se+mXRv1QVNnGZ45En4kBWXDccWO2Lx27/51ADqweSTdPAY5tyzMrcTQF1QJPqqs0Ks/bVTnYWQG9w0/ikobO/aKuA6ql8XbePeT+bPN5YEahEjtgBZo3QUsQbsChWmnVuoHc7fyoJgsjgLyY05yMggAXVg/9dc8lmLMbJYfPuf9sDRm2BABF98g9q/x+Nec/GYLjMZZWX0//paYZ+RkeSuv0q6OIRONzh4yOMcjA8FHL1AXVGyA5zQrA1N/q9uFTqMJ2hrccC0oU0CtE0TfuvKx8EfOhfFErz7aNS7iQTRxxFWqw2BYH1EE1n2/N6a9Y/Q1ItuZhuJTKihmociSO5Gc13r7a9bZ6nasDzp15L5LaKXY1S0lcwk3kMnmeUf6f3SIqWDYGOYF3d1Y78e3tf8AhTxO8SxQbhPKYYLHPK68slVamwe/4OdRsfRF3TLJGeBLAUVChitAnly4gmixPtf86z6hIYnRmjj40SCpXFBgF5AkNiqZhyzplRocICOkS072S6y3VFSREaR0lIJRqJjY9jwoepqI9B7DHzpm0yOQyRI18aIJW+JyOLrgg3le4rONcO/9dmhwryKrLmOXJogEYwPimFH+NPtt+qE3MWI6RLZTY5gWxPIm7rAHv7aV2ToTHFjjK6f1PzVBkjikJPIEPSKALb6kQkgggAn3+DpdE4Lx+pFNBC6sp42LT1P+4TZ79qIujrn+5/UCXgu4i4+a5dWT1njg2wW+IBD4FmjkVQ0sbrku8gLTyGSdWVAHYLcdGyWoFiGPue3cGtd2LjdBiDbKz6t4qg2BWBzHvHEgJUd+4sSHKkg5zZvJA1Pb597vpSNy4SJV81UUiuBIPpoFSSM8muwDpJ1CER7hHVYXqNSxVf22PbA4gDFZAq/v3ERtwhSVlIW24mgBQsMEIrsb9Ix/nTm0w0WQyXXIT/a+VFurduIVb/ddSLByOKUD8/4rS7q/UV3UxKSU5ccPYJRweQqqHwPk3pHt9kWtlH0EEqT7WK/OcaaDpAiaGUBJhIcRgWMVyBN2DZr599bgaHTqiLnEQBmhY+rozFZ0LqQBzjVVkFGxmqb/AO7J/wBWiJd+wXy9vKZI0A48l4MCfVmj6mBte5FAVph1nbqsFIrRsGKujZtey2R6bU+nJu840v3nQqWNkcRxkrRLHizEC2X+6hgNY9P30UtIulmm4GQnHQusPJKidpEB9BFhwMnBwDg4o9sapfDk2yhjmPMB2Yu4du+ThQM4v8m7/HM+oFllKvIS0R4o+LwcUQTj3uz9jp30LxJEodZwp8wgE8RlbHf5+a7WNQ7TsmJhwzBiw71bT2kOgVMxr8pjt+o+VN5xUpDIHQD6iq4Awc1fEY/3qtGneybiVfIjQTcqjIC+sG8cTjiBZ5H+TdDW6Xom2nEKcXRVYEshADVQ/BNcfV3Hv7Ut3CTbbeGTb8tyv/DS7cgvjia9wxqhg2P9Wp2YahgDeg2PorHvcwkkWORRO66H5IczshbFg/RmiPVYJbtgCgLyde1R9O8HyhQ/U9xt4A1/tOoLi+1EUUGOwJ/669poovjePkp37e2cpXMV2EcbAENIG92HENZH0nuD7E2c3nVV+nHT4JdzInFH8m2hc2rWD88gGBySCDVYq9INru95uof6eEnygeXBSAo97JP/AEJ+NMN30V4IINwqFJgQhCk+oj1K1fUrEErx9+NgZ1TVcCCwuhx69lKQLYW24rte/wDBWxluJ4FvNP8A3AnJIPYfPatcW6j1S449pyRm2rsqsLHMWBXbv6R7m/zp3uf1E6nNtwsLC3AXsplvlxNHufbNWAe+L1X9E/RbbDbqu6YyTkAsUNAEew9zXa8X7VoBRES7jbl1Pil0qx2d4dquXwb9SR7H4P8A4082Dq/Zw3HuAe3zeses9G3Ue+PThMkoIURe7AYK+1qaFmyQALNjXzxV4X3exUS7keZEGClkYN3vvdEXihVex1O/ZsVsp8fhfQH/AM85zIIE8fpYTdSmeZTtYg5j4yGRFDZQgrZo9u4B75/OqXb/AK3Tttnk/p05RAF2BbjnC4/tPIgVZ9/4Z/p9436ftdjFEzrBIASylSCx7kk1RvtZNY+2ufeNurbbc753gV4ohGeZCUPMbkbIHuSQCSc/xqym0MGBq+eeXVXkvGaS9A8RKp5SmRkLNyiWgrcge1nFE329qsacdP6psGZ03M8vooDlDk8bFWCxsfJrGNI5PDZ8uOXkrc2OFbK9gpa/ps9rxQHzrX1WLlbE1IpC8WDG1Aq+TE3bXj74+A7cJlMBqxA6hPj0/b7h3eLdJItEiOZijA0a+ugQK7KT27aJh6XsJ4kTkqbxbDozmpAAKCG+IvuAM4oaizEyMjeXyB+kEWG+cA3V3o9V2ZqOSV1YNbyGJXB9jxZWB45LUQcgZzrQ3gULqmhF09m6Xt4pAp2RYlLK+aRwJtcgms1ft7UR31hD0iMRK8amwxDOJBxUlmUKeOaIrNnudA9U8HRCIPtd156MT/bXYD+3lyBznFdqJ0on8LPHduo+xu7xgirHfQkNyLk1pqZtZbvT7qfTmFB4ZAv9h5Gh9h6c/OK76PHhVmijYLLxC335ALf+niOPYkAn76ntn0ffrERD5jRyLkRk5vtdVfb7jXtr0/eQq4jMgdWUPwdhw/IBBsE0ScA64M5rjtBn8Sme96KkUJTLry5CQYIGVorZBug1g4++tey8MyTEKmWQCwSLotQ7t2FqKF1/nSnd77dnkDK8nMopokhvgGwLOK7ex1vj8QbyKQTBXVlHHmE45AAPYAWPj2x+daWO0K0bQyMjKav0crJ5YkVw4LSRsfpIPyTXI3YIOdC9Q2stojUicAyk8TVA1yIBIJ7BTZoqDffRq+LaMkojjMrH9wSKbWyB9NhTZ9lArvY1r3/j8ysqz7fzVUA+phy/5jdHJ+DgfGgDX8EPbNnNaY0Tc7X1xSL5TEtIjAijfZGIOCAKU1R+2k7HbxyEMhkRR6QSFLHkCLIs5Fgj2/jT4ddD7WXypmjUKCymNFJVmKsqkZazxJojAr50pjn5V5ckVqpslaYgm2slaxfz2++jbIQuax4sQtI3ckbN5Bcx9wjDKY5GwpNcR3YV29va36N4tadY/L/bkQkkQAKUHufWSHHEd7we5XGuf7qBYmDRyCQ2xPEFSvtmx796sj2vXtk7L+7EeLxkHByv/MPegff2sXrXU2uvCWXPALZ87iV2aLw4Z4/Om3Drt+3JpGRkNkUMG1v2yf8AmNa9qMj8bSbzM7RhlCqgtlUACjgHHubFWW+BWvmscWgqZmybQ8SATzlUHSoRJ64GRUFmqNt9gvZT2rB0O0Mu4nMcaM5EfJ3BFAk2uSar29N+33uOlZxII3ldbwQ2K+cCsiiM/fVLsOqqqoJQxAXihIoXQ7ryuux5gnXhP2dzN4GeHVp9F9CaToLgP37LX1nbeZMGUtBMp5CSiWJUDhm7oEDOcfga3dN/VvdQ8kmAlOfWne/k1Vij2FVpq3Uo2bk22j85aVQpNuuKUkBQWod8fFkaTeL9op28cfpEhKgMQorAvJrueIOf40+jWBLabhPuPpSVKbSC6It1HBaPC3jI7bfje7yGRjIlKyVlWxYs+sCqwbFUdWH6i/qTB/TvBCGMrsUbkAPKKkE2M23x/Oca5vuekxRbcOm4N2fWDVtjkAt3gkfcjOhvCvkNuDHulMnmelSCQeRx9Qz7475r7g3OFN4xR+OnwozThwnMrRHDA8UOJATK3nSLXEr6eIW+xA5HPue57DbPJHHup41Yuh9MDufTViiwwPUvvVD3Fa+z+Ggm+/pkmV6kALDAbIC1iiTgDGSf5028QdMijkROBBKN6i3A0pJyCCLHasdvnTTVbiDOIRMaSMUZFCdP6JLuGVIhAz+5Lqv4AulP2rvYHfTRujjy+G6WKPgKQech5k4JUo1CiLINC6+dYeEtnGrnzISY2VgwLIzN24kAkLQde/yK+4O33T4mIkPCP08SrsAQLwQFDL8/79tbNrKgA4oJsp7qXh9QYwHk58io+krxB4gcgR6gR+KI1p6l4P3CIJDFyjJxKrAqbr4NiiaN9jg6o4tht1jYuHUC7UF2TiDd/tnDYzjBOsNtuFW/QxhDkMqSZHuwW8chfcsOWb7a4OK0sBn1/miitvtKf1sooUC2QPb+3uRfIVrZupp4zx8x8hR7kce60MGjggEfH80XiCLbIAYAxzR5RqpA9vpYqwa+/wBiMHTbpHhKHcQx+WzPIbZmVbAHspN12o/IvB9tHjJzS+xaBiaY8f4kR8X7qK4p4RJxxycMDmj6iDVVQr2x76Fk655omkAETcQWAkanUsoYUbs5BOewONMuo+EJ4l5LMrRVyUhiQ9+3arq779jetfRegNuvMWo1cIaLAL6h3yR3q/p/JOMi4t1CIdo0Eh3miOi+ItsjFntPNQimjEiKeSspHyTTAjiKNkd9M4k2G9nWDzirsRRUFVZiDy7gZwMnHtqPPRVCLY/cZ/SbJFKDYwSCcr96r50HPsGjb1qY2IuiDVEYNHNHRQ3RDNXkVX+IfDf/AMtImYeui0khQsT/AKqNYPcLWc5Ptj1nwMYqYtC9ArhCnKvelZgTRv8A3o51Ntt2XjCwjLRu7tbFlyoFUKAqsEG9BbSB+QpyoZh6VJs0RVD5vtnveti1igxZEsVFuPBbxxiRlLRPGZPSaC5wCSKJHuBWKzoDpvSyynjCjN2DeZ9I97ANsSMcfi6B0LvN1OjtyLuRIwAlN1V/UpNWbv8Ag6M2vjWSFSqRQW7BmLRLgjBoXxUfdQuuh2hQ46eoQyQgPUZ5AmjxXj79xdkd6s1j+dZT7ORTJPFG0axuMDsgJI9yScrROffXzYTwyK5f9s0qLeU9Xct/cKAJwGyBftr0bwqZAz8uH0UpCubrvhlSs9gTQGNcJBujeWOG6VlIjxbePcqR+5I4LcaINDGcV3+kex/GvaXdTYoQlqwq/SwajZ7kCj7/AMHXtFgBuQkdu9lgV1jf9ZG8U7Tn60lHIBG5rQslRhSRbggn4xpV4h6X5e3jSVSrjCs7YazZAOApNk8DVewzejNt1EncOGMUh4PI44heFcQAQoIrJ7j/AKa+SR8Ns80aJxlJYKgBCnCisEWvc9s3j21860to4WARlHMlP2V1Z7xUaRBJtC1eG95G8YjbkZw3teE+4AogHF5/t0s/UPbOHhh4l4skED+73WwKOK++dZ+HIpgxlV1BPo9dg4IOKH47juNauu75Z9yqrJJC6BgChNyO+Ae+FYBQa9sAdrdRpRtOIZAeRVu12kDUpt416lspOlRokBV1IICDETkerm+bJ+Dk17Eak/BO+X+oiVldlVvQFHIq5qrXuymge9WBqg8Ufp/udjtIHJMgcHzlXHl/SRX+okXdg0R8WdKPDUEg3cXlyRwp6gDglwcH3tyRVAkDA7d9WikKNB7Zzk5n7hQANc4OpoXxyyHcOqI6NEzWP5BP/wBIuyKJ/jvrM72Wba+fJtRKkJADsG9ySTy5cmFnPcZ9tFb8TxzTDchJWd14sDXNUDfQVOD9I497Wu+mnhvo25n9O2krjAZAH9SGiQUbNqxOPwRgdtED/wDNoEGIvJW4QMTsgZ0SfaTScfPjAKTGmjIIAcn1AVx7HIKnFgfOmybWctwl9KICrHg1qlk3fqvHcV8nOki9TaFrWH9p8mOR74tjnRU2Mj0sckHPIab9dgjWVT/UIpLcvMVO3x609WQe4ABo6ac1Ux0tEeaH3nRP6csvNmIC0RRDK2cAgFTQGKN/zrJJo75OklMAwkdSq8wWskjGDi//ABrf0jZKCyJMkkbAPFJVEMwqqL3YII7nI++t+3AjHaUCMDmfSa+4UspPYnBJ9u+hhOxS2Z/a19G6vHDzHFXjLDzHBZWVThgoIK+94733GspYlaQqBwAIQKx4fSLUgA01CquzQwdDb+NZCKgEpVSJAprIOaHIE2CG7WMY0RN0lFKpHIOSKxV8hlBuwzUeVWB2BHzopQRvIWaPdJN64jNt+YIIukUmzTgmrBvPyNPOnbmODzRCqKzAoHeTnQIPYCgtAVm+40N0vp/G1JDspPLJJogFSpVjggWDg3g0caB3cm3KnHkPWCWdmBB/v5YBrIJxTCjetIkQVkaad627KeMiOotu4V7d5JBZZlBNFk+m6H2I71R0JLtHDvHL5bziIeWV4ysSPvlDa372KHvojlty7itubVTyLqE5evl/cATXGwDYv/m0qjTjLbyrHHZFlTxX0saXItThTZusHXclkASfhMd3sF5KgaZ4uCF18sqxKhg54cQSAS3q+50FP0xOKeX/AK89mPq+m6z7EVjH41p2/VVilR0JOeNkMEKdia5Egg5FGu1j20Y/iVyhJiRo/MFcfwSLHyK5AmjnXQVoIshurdDVU9YdADg1YYmgQPigpOTfz86Vw9ClMrJwur+47Yz/AN9Vjde2kiP5rzuzLgNI37bEXfEhgRy9zywa0hbr07kV6mDDiD6uwP04sA/Hb4rXAnJZAdolu86SI2XmFbJLhTV0ci674ORf21oaGEqtAo2eV2QRjjxHyMj/AH0wn3j+czyxqAXHONrH3IGPT29qIB0N1KYOQ1BALXiowK7Ubs9/86OSl9k3OF9fpqTcKfyxVH0igVAvN55d/wDGva+7Tby3+1yLIcMmaJsG6wLF5+2va2XcUt1KmTcLoG96pAjFpWVQGB8tGV3Y1QaQoSXNYC2EUKuLvSje7r+p+hOMbMfWxoWO5YA0GAyAckEfgMdl4Vj/AKSOdywAUtwRQPSTQzxLH2Nn79tFSQ7PbRvIX4Nx5IocnmCK9IJJs/Pb2xrwTWYXyJLsuVtOpVVJrNnaC3Q8LIJN2sETElOAUiOz3aj2YA5OTpz+lfh2KXjvnViI24xK2QWAALA0CeORn+4n41zDqE0m8cmOPiiHkyqKr25H7+2u/fpzu0l2UYQr+0OJqs2SeRA/1d797986up0jRbP/ACOfJQ7TW7Qngg/1PQvsWYoHKMPSSP7rBOcY+NQH6ceCxvN83nMsu32w7oSPUSeK9gwo2x/Grjx7+oG3gi8uLy55ueUJPFaBySBR+Cv3OivA7Jt9nEVjWHzh5pRbr1UR3JJ9NZJ9zpjagpjE7VL38GECFx7xF0Vtlu5ttO5aNDyiySxDC1YZwaAu8Wv3vXS/0fjZNvNuDRWaWlwcKoHYkX7/AIwdAfrJtFeXa7pESRiroyuaBqitixZHJvfTvwT1Rf8A0uGNeKtGWWRPdTzPyT8g/wA+2irPb2eIHqVgxOaAeKhf1J8NLtN4kyUu23cgbthHxzBPxksPjPxpRvN/JNAEd1eSNgQOFkKLsgqoDAlrIJ9gddP/AFW2X/8ADMW4lleNl5Vg8gPf34k2Pzrm+1jHlLt50NheQZGBBtVNcWIN0RdX3GNG04mic0/ZnZtzAWrbbU8452MPFWKMCqpRC0CVPpPft9vfvr286iSscsTFBGpAMb+padqJAa7rsG9u1DTTdb3bzJxCQxygAsYmKq5Aoc1KceWTkA5rSSScOrrErwssfqKkeoL9Vn6iDd2O/vWjnRVAQJIXyLevKWblcjZZrAdgRRKhmUkn5sk0Ma1vv5ObgMHJxbdzRFU3puq79u9+2gjN+1z8zlMhXuAaSjWe/INWPgjvrZuJJZOMbGMj/UAMmjVsLzZI+LOthEXi6cv4iPNFkhiyvBuLG7BsH0McgD+bB1o2Mke6EoeUbcKptnawbJoVxLM38/JxoDYwqsiK3m8gS4MRW6AP5ojj840SkG3kdml/vPK3biykhcG/TRJJsZwfjXGCgJImOvde8QdO4JBEgiHEE+YGPKTlxov7LXGgBjJ970MrAel2w68QPq4ty7gBqzxPfvf+NW5kq0EkRVT3RL7d6fhbDNd+2tqboRRo8Dnm3JpY2VaWjScbUWaJvj9tb3ochuoPck8+JZyDgWpSxj29h2/21tmMXlehsiiUYcrbAYg12x2Pz20ZF1OOQItWQhDNKTStfs12FqvkjWG7UmNlnrznIcSWrclUNYwcX3v3oDXLRdC73sFgYrHIQxVqB5AEEcv9I5MP+t6+bFJFcOY/oUm2jDYAOaalJHye2hWcBj6zQqu4vt/j5zpr0+dg8UsQylEtyLcm5VbX2BsKQMUAazrV0DL0lCDc2KKRszZscrFAWTT0Cck4+e2hoaII5gHvRv7/AGqz7aP3X0hx5SjgqMqCm7kgkfNAZBF9j3NrU5L9LfUPbv7HI9u165bdb9lvnjP7Q4t8qTZxX3Hufb517Xtkp5A0WHwAfivbXtchICrV8bGBeERRyMBaJCjPasYxamhrUvh+acPJwkXbOiqJyyqgJIBt+3lqScdqA7HXTOgfpTsduBJ5Y3MwTBbK37Uv0n8teqhG9A5RhIznj/pIIxxUV3u8kajZTpUzLBc6qJ+0ufmFzyVtn0jasp/faUBlNEFipKp7AqvvYOfVQyK5/wCCFe55I1wU8sW1USQRQv1gAHHtY766J+pG7kh2MrKhkVnoujDiAz8hyDDlZriaBA+dcx8N+I/KHGVWELnJUXxce4BoCxYIx7H20baZex3NCxwkArVDsZDun80AFPM9UjUmAcZJ9yPf311vw34gEwj2zoI5YY1Q2wqkFE8vpIIAP865l1bcq+6kKFhHKwXKcVb/AFXmxkXn3r41u6TEog/cWduJHHy39I5E8WbuMcaqq79tbWYHtAKczP8AaffrD4ijP9NDEPM8ly7sDa2QoABH2yfyNS2w3kiOOKgDn9QZgFsA+x49j3Iu/fQHV9p6S/FwGYDuFWyOwByRj/bVrtOvQy7fbuVZJAArEMG5lAFPKgpU1Wc4P40QaG0gEVM4XkKZ65v5Z5pAru8SgllZ2cDlQu2Pc2D7UcaeSeZLtI5pJofNjTmq8VVmChlC0oBcsoAJz2HuL1E7bcBjKfQBx7CxyyMjJP3r7ae9K6oBFHacuFouTmjy7BcYYnF9tNw4RC6mcW9PFFxSK0iygrty2UflyUmxyFFfYnsbz/J1t23URIQZXBdY6VhVuB3FKtMOSjJFiu+lG5JZSykqyiqBJuybOABVYo+/+xuwDukUahSwBcDHIhyQ6jHqJAFKdBZVvJi4S7deUbtGiQ3TJ6vUAcEMRQsi7JYd89tattOFdb9QIDcVkAAo/FGqrHYi9F7/AGUyFWeNolYlAvHiDVXhj9VMPV9xoHdegcRK3EHCGiB9PEmjWbPfIr76MXSjZELsHdmcwuoKllKlrGLBGbo/jI7a1PCg48gV5C+F/T/JyQwF/OffRO1dLDRCVZEy/AgKUABJy/IfcCx/mht2W9SUMZHXmCZDl/3BRJQrVXyqmGRf2xqzGJlelaPccOLNGfJPJJGWmK/6GVQLeuzAG8WbGvvS+jLIwDPwCgkK/pZ7x6LwWUkHiSLAwdbJOoJIqkwRIgjVCkbXhXLXnJam+TdZ71oCSVSvJRYY8SxYs1g+klSOQJr76woQ4gQtz+Gz6VD2p9QlAHHiLBBN/UpFEAn218k3iRoVSIM6sEU+Zfq/uYIFDFWrAJNE/fQcvU3CN+8hVqBVMA9yAQALqyPf863jrCqQ8aZ4U4AAHMG1aOsowFG/kH51sFYXjUozcbmWrcqvJSjQ+UU4m7olko0eJuzQJ7e4qbeGkkLtGRdlEBUsM8a5ggUR6rOD20AepPMxLO5auR5yFmdqoAWO+e3x76+7eKby+Bhe3b0Apg13qxd1/GtwkJYrNi0oj+mRlk8tnKqVH09weVGgfYgD376yggQMFYm2Qn3NmjxTA9JJocvb40T07wTvZl5KFjFcWBfjYHEk575pvtX4GjG/Sve8yGkirJJBYgV9goyfYaQ+vQYYc8eab2zybNKnpE4sbjcDsQScH80Ne1Qbr9PmQsp3ShjWCtAe/cWRj7fbXtZ/k0f+3uimpng9l+kYrrv7+4H/AG0viyxzMtX2A4nPcYJ/z99fYOokmqHc5+1XX/51uv6aweRyAOxv7aUCHZLylz39SXQdPlQyCVjxtWbi+CDfGgOQPyPnXPfDG3WXZzwNGx5MhWQUVjc+mMk4N8jRAzV6deN+vNudtKHX1JL5bPf107CyAABgD/GkHhrrjJKu3Cjy5JY+V5PpIqvb2rtrIJpkDQ+xCupi9+C1x9Dnh3BMoWUyWGWOTifg5K2oGKxXb41v6RtowsnltxcUAjqC1UWFV8/PvjAGrDYbs7vcGM+hKDijkD1GrFdsgN3ydSPWdksU0nll15Mb9V0X7kGrqrFG8HuNZT2jtndm7OPRaGmmAQlvUgVKmLbpJbEcgA3M2b7d/nPb7ac7J1lg4yQSeYHclY0KevigW+JyTQNkf3H20i6lvBuNvIxXi0XDmQcSGwt1/ack4xmq0y8E9UnjhWKOeREeZjSHjREam7GTeMHGBq3DDbpY/wBkBKNvKXeUyWoCVSKpZSCmStr/AM15vVN4clmWBlheRozJ6kCqRISKBuiQfkV/OkvhLaebuPUTT/UKBvK8skHJs5GRfvptPD5E67eB5IwZfrDnlTFRRqgaGLFa58ZJlESIQPUurRNTwh4rvmUPCyCCAeIF0azXezr5BvpEUmOYeZEAYWJ9Sk1ft6yATk3RA9tazveAclFYucnI7H3o5Oc3d/nOg9/uz9K4UsDV5HwARWM/7DQC2SoAsRrktiD9sLO3O5DJyV7q1W8EH72O4Ax9/p2pWF2Xm6hlK0KADXRIN3dEVXx/J+xJl4RMaR1Mh4qgI48jSHh6Q1Z7g/Ghpd26NMqNxqMK1DDr6a5D3IBPq+/t20ZMpQaWjClYtre+IviwDANRv59v+Y61yeisqbH9vxR5Ajvf51lu+oigVSna1c8iQ1dvT7V9yfveqPpngtZplhMrAeWJGbiPezSj+3BrN/P21z3BjcTskBqaBIdp1BaaPyW5huSG8qReGBFH29gcH50d/wC0d7MhZIeIduVuVVifgcqarvtQNA+w10Xe7TZ9P4xps0kLEcZGPrVlwGLccnIOOPv843Q89wjSrI0IVhGqLm652WLXyvj7Ba+9a807c97Q+g23E/CHDP8AtJ8FE9A/TSOVvLmlKubI4qSFoWwzVsKI9xqog8LQwEpEs0gOedPxK1Z+mo8ixjOM6c7voqbNH3kTSGROLEO5YHnxLCuwGWGB7j407h3qHZ+c0dhjflg0t4N9u/b81pFStUfdzzHK32thjd5rbZXUXBt1jWtrto19xIwVTn3IsyHIGAPca077pu6kP9Q3C0DAIqli35JINntgaf8ASuhIJiBXdgtCioFkUe/sAc0a7a2rByZ1v+1j2vIs+/btWPY6hG1UmvsJPE/fwqoeNY1UWskm6gY+ekDxuOKqoIKWSzGjyPqAFH0/OnO1afzisiTVJTFzI0dEHIvlXEhs1RBGtZ6eJto8hPEgcaUUKq8jsc/YaY+JpleUx0ykW3IN3o12440w12khjWjXwy80Tm70F2al+t+HObEBmZ8MCXZlYNk+o4av+/417TM7toUDE83qgx+xHf3OCR3+PjXtM7esLNNk9lKBYr//2Q=="/>
          <p:cNvSpPr>
            <a:spLocks noChangeAspect="1" noChangeArrowheads="1"/>
          </p:cNvSpPr>
          <p:nvPr/>
        </p:nvSpPr>
        <p:spPr bwMode="auto">
          <a:xfrm>
            <a:off x="76200" y="-784225"/>
            <a:ext cx="12954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5374" name="Picture 14" descr="http://t1.gstatic.com/images?q=tbn:ANd9GcSAt1BrMiaUJNBT9nnFYWiNg5Ky_fWvbcXCnESiqAYMpGh-OqtY1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33400"/>
            <a:ext cx="1962150" cy="23336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376" name="Picture 16" descr="http://t1.gstatic.com/images?q=tbn:ANd9GcQmqqM9rEormaBx3mwambFNHQNjgWb_IwgE7biDS8CQUg0QjxOv0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52400"/>
            <a:ext cx="1685925" cy="2705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3429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Pharaohs of ancient </a:t>
            </a:r>
            <a:br>
              <a:rPr lang="en-US" i="1" dirty="0" smtClean="0">
                <a:solidFill>
                  <a:prstClr val="black"/>
                </a:solidFill>
              </a:rPr>
            </a:br>
            <a:r>
              <a:rPr lang="en-US" i="1" dirty="0" smtClean="0">
                <a:solidFill>
                  <a:prstClr val="black"/>
                </a:solidFill>
              </a:rPr>
              <a:t>Egypt were believed to be gods.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Theocracy throughout history.</a:t>
            </a:r>
            <a:endParaRPr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895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The Byzantine Empire was ruled by an emperor who was also head of the church.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819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In the Middle Ages, the head of the Catholic Church, the Pope, ruled extensive territories in Italy.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181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In early colonial times, Puritan ministers helped govern Massachusetts.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3886200"/>
            <a:ext cx="1828800" cy="293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Iran, has both a theocratic and democratic government. The President and representatives are elected but are controlled by the Supreme Leader.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5867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The Supreme Leader is an Islamic cleric appointed for life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Iran’s Theocracy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67200" cy="46910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Today, Iran has both a theocratic and democratic government.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Voters elect the President and representative to the legislature.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Iran’s religious leader is the head of state or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Supreme Leader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He is appointed for life and is the head of government, even above the president.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 descr="1_123125_2073765_2207870_2219507_090622_fw_khamene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762485"/>
            <a:ext cx="3810000" cy="2509762"/>
          </a:xfrm>
          <a:prstGeom prst="rect">
            <a:avLst/>
          </a:prstGeom>
        </p:spPr>
      </p:pic>
      <p:pic>
        <p:nvPicPr>
          <p:cNvPr id="6" name="Picture 5" descr="Iran_President-Mahmoud-Ahmadineja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272247"/>
            <a:ext cx="3429000" cy="358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There are 196* countries in the world today.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Countries have independent governments, territory, and borders.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area that a government controls creates a </a:t>
            </a:r>
            <a:r>
              <a:rPr lang="en-US" sz="3200" i="1" dirty="0" smtClean="0">
                <a:solidFill>
                  <a:schemeClr val="tx1"/>
                </a:solidFill>
              </a:rPr>
              <a:t>political region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Governments can only create and enforce laws within their borders.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Political maps are designed to show boundaries separating different countries – these are known as </a:t>
            </a:r>
            <a:r>
              <a:rPr lang="en-US" sz="3200" i="1" dirty="0" smtClean="0">
                <a:solidFill>
                  <a:schemeClr val="tx1"/>
                </a:solidFill>
              </a:rPr>
              <a:t>borders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6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Every nation has fixed borders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Several factors can determine borders…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Physical features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Historical circumstances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Political agreements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There are 3 types of geographic boundaries:</a:t>
            </a:r>
            <a:endParaRPr lang="en-US" sz="3200" dirty="0">
              <a:solidFill>
                <a:schemeClr val="tx1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Natural – based on physical features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Cultural/Political – based on cultural/political traits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Geometric – based on regular, geometric patterns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391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Conform to physiographic features in the landscape such as rivers and mountain ranges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Examples: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Rio Grande between Texas &amp; Mexico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Pyrenees Mts. </a:t>
            </a:r>
            <a:r>
              <a:rPr lang="en-US" sz="2800" dirty="0">
                <a:solidFill>
                  <a:schemeClr val="tx1"/>
                </a:solidFill>
              </a:rPr>
              <a:t>b</a:t>
            </a:r>
            <a:r>
              <a:rPr lang="en-US" sz="2800" dirty="0" smtClean="0">
                <a:solidFill>
                  <a:schemeClr val="tx1"/>
                </a:solidFill>
              </a:rPr>
              <a:t>etween Spain &amp; France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Great Lakes between U.S. &amp; Canada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Lake Chad in Africa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762000"/>
            <a:ext cx="3783757" cy="41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36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web.britannica.com/eb-media/22/89922-004-015A28C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34" y="20782"/>
            <a:ext cx="4381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3591791"/>
            <a:ext cx="4848748" cy="298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591791"/>
            <a:ext cx="4191000" cy="312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6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Government?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In order to survive and prosper people set up organizations to protect their community and to enforce its rules - this is called </a:t>
            </a:r>
            <a:r>
              <a:rPr lang="en-US" sz="2800" u="sng" dirty="0" smtClean="0">
                <a:solidFill>
                  <a:srgbClr val="000000"/>
                </a:solidFill>
              </a:rPr>
              <a:t>government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5" name="Picture 4" descr="go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81200"/>
            <a:ext cx="3962400" cy="221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Cultural/Political 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Mark breaks in the human landscape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Ireland &amp; Northern Ireland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Israel &amp; Palestine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Sudan &amp; South Sudan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India &amp; Pakistan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5" descr="ire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52496"/>
            <a:ext cx="4648201" cy="320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47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humanemergencemiddleeast.org/images/Israel-Palestine-Map-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1" y="43351"/>
            <a:ext cx="4416425" cy="33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1060"/>
            <a:ext cx="3771450" cy="404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://4.bp.blogspot.com/-CZsZ1OzHI0g/USW4biWzd_I/AAAAAAAAADo/FbsJPdIvelM/s1600/01India+map_before19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4888"/>
            <a:ext cx="5105400" cy="35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Borders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Can be straight line or curved boundaries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Totally unrelated to any aspects of the cultural or physical landscape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May follow lines of latitude/longitude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North African nations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U.S. &amp; Canada west of the Great Lakes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Western states of the U.S.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North Korea…sort of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64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ducation.randmcnally.com/images/edpub/US_Political_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94855"/>
            <a:ext cx="6104892" cy="42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japanfocus.org/data/demilitarizedz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8" y="2133600"/>
            <a:ext cx="3489077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hinatourmap.com/world-maps/africa/images/north-africa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3613390"/>
            <a:ext cx="5467971" cy="32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62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Borders have changed and will continue to change over time. 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Some countries may lack natural, defensible borders and may be more susceptible to change</a:t>
            </a:r>
          </a:p>
        </p:txBody>
      </p:sp>
    </p:spTree>
    <p:extLst>
      <p:ext uri="{BB962C8B-B14F-4D97-AF65-F5344CB8AC3E}">
        <p14:creationId xmlns:p14="http://schemas.microsoft.com/office/powerpoint/2010/main" val="1888298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Borders - 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Lacking defensible borders the country of Poland has expanded and contracted throughout history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727px-Border_changes_in_history_of_Pol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971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6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Borders – Israel &amp; Palestine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1947 - </a:t>
            </a:r>
            <a:r>
              <a:rPr lang="en-US" sz="3200" dirty="0">
                <a:solidFill>
                  <a:schemeClr val="tx1"/>
                </a:solidFill>
              </a:rPr>
              <a:t>United Nations voted in favor of creating a new Jewish state.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1948 - Israel </a:t>
            </a:r>
            <a:r>
              <a:rPr lang="en-US" sz="3200" dirty="0">
                <a:solidFill>
                  <a:schemeClr val="tx1"/>
                </a:solidFill>
              </a:rPr>
              <a:t>declares independence and Arab states immediately declare war on Israel.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Israeli – Palestinian conflict continues until this day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5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228519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377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Borders –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America’s borders were expanded and determined by purchase, conquest, and geography.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United States territory expanded westward since independence in 1783.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00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4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Role of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53467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To protect the lives, liberties, and property of members of the community 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To provide services that individuals cannot otherwise provide for themselves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To exercise authority, governments are given power or the authority to use forces. </a:t>
            </a:r>
          </a:p>
          <a:p>
            <a:endParaRPr lang="en-US" dirty="0"/>
          </a:p>
        </p:txBody>
      </p:sp>
      <p:pic>
        <p:nvPicPr>
          <p:cNvPr id="1026" name="Picture 2" descr="http://hpssw.com/wp-content/uploads/2014/03/law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267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tionofchange.org/2015/wp-content/uploads/privateproperty72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2960649" cy="19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Levels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10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Each country has levels of government, such as: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Cities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Counties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States (provinces)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National (federal)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i="1" dirty="0" smtClean="0">
                <a:solidFill>
                  <a:schemeClr val="tx1"/>
                </a:solidFill>
              </a:rPr>
              <a:t>sovereign</a:t>
            </a:r>
            <a:r>
              <a:rPr lang="en-US" sz="2800" dirty="0" smtClean="0">
                <a:solidFill>
                  <a:schemeClr val="tx1"/>
                </a:solidFill>
              </a:rPr>
              <a:t> government is one that is not subject to any higher authority.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Our national (federal) government is our highest level of government. 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“Supremacy clause” </a:t>
            </a:r>
            <a:r>
              <a:rPr lang="en-US" sz="2800" dirty="0" smtClean="0">
                <a:solidFill>
                  <a:schemeClr val="tx1"/>
                </a:solidFill>
              </a:rPr>
              <a:t>in the U.S. Constitution states that when state and federal laws conflict, federal law takes precedence.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1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Nations compete and even conflict with each other in order to protect themselves and seek greater security.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Nations often form trade agreements amongst each other and even form alliances in the event of international conflict.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4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“Balance of Power”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Refers to the idea that if one country becomes too strong other weaker countries will band together against it.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Purpose of this “balance” is to prevent any single nation from becoming so powerful that it forces its will upon other nations.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Ex. Cold War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78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 (UN)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United Nations is an organization of all sovereign nations in the world.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Founded after WWII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Purpose is to promote peace, prevent war, and encourage development throughout the world.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Headquartered in New York City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193 members, non-members are: Kosovo, Taiwan, Vatican City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77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 (UN)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All members are part of the </a:t>
            </a:r>
            <a:r>
              <a:rPr lang="en-US" sz="3000" i="1" dirty="0" smtClean="0">
                <a:solidFill>
                  <a:schemeClr val="tx1"/>
                </a:solidFill>
              </a:rPr>
              <a:t>General Assembly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5 nations are permanent members of the </a:t>
            </a:r>
            <a:r>
              <a:rPr lang="en-US" sz="3000" i="1" dirty="0" smtClean="0">
                <a:solidFill>
                  <a:schemeClr val="tx1"/>
                </a:solidFill>
              </a:rPr>
              <a:t>Security Council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USA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China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Russia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France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United Kingdom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10 non-permanent members are elected every 2 years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251200" cy="382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22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53"/>
            <a:ext cx="9128964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Union (EU)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629400" cy="5257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Is an economic and political association of European countries.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Promotes free trade and free movement of people within member countries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Uses the </a:t>
            </a:r>
            <a:r>
              <a:rPr lang="en-US" sz="3200" i="1" dirty="0" smtClean="0">
                <a:solidFill>
                  <a:schemeClr val="tx1"/>
                </a:solidFill>
              </a:rPr>
              <a:t>Euro</a:t>
            </a:r>
            <a:r>
              <a:rPr lang="en-US" sz="3200" dirty="0" smtClean="0">
                <a:solidFill>
                  <a:schemeClr val="tx1"/>
                </a:solidFill>
              </a:rPr>
              <a:t> as an international currency*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Citizens elect representatives to the European Parliament headquartered in Strasbourg, France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912" y="27709"/>
            <a:ext cx="2669088" cy="25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6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685800"/>
            <a:ext cx="75438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1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Monarchy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29327"/>
            <a:ext cx="4800600" cy="51181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Oldest form of </a:t>
            </a:r>
            <a:r>
              <a:rPr lang="en-US" sz="2400" dirty="0" smtClean="0">
                <a:solidFill>
                  <a:srgbClr val="000000"/>
                </a:solidFill>
              </a:rPr>
              <a:t>government, most countries during the middle ages had monarchies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Main characteristic of a   monarchy is that the ruler </a:t>
            </a:r>
            <a:r>
              <a:rPr lang="en-US" sz="2400" u="sng" dirty="0" smtClean="0">
                <a:solidFill>
                  <a:srgbClr val="000000"/>
                </a:solidFill>
              </a:rPr>
              <a:t>inherits</a:t>
            </a:r>
            <a:r>
              <a:rPr lang="en-US" sz="2400" dirty="0" smtClean="0">
                <a:solidFill>
                  <a:srgbClr val="000000"/>
                </a:solidFill>
              </a:rPr>
              <a:t> power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Kings and queens in a monarchy might claim absolute </a:t>
            </a:r>
            <a:r>
              <a:rPr lang="en-US" sz="2400" dirty="0" smtClean="0">
                <a:solidFill>
                  <a:srgbClr val="000000"/>
                </a:solidFill>
              </a:rPr>
              <a:t>power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Also can be emperors or sultans</a:t>
            </a:r>
            <a:endParaRPr lang="en-US" sz="22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Rulers hold this power by “</a:t>
            </a:r>
            <a:r>
              <a:rPr lang="en-US" sz="2400" b="1" i="1" u="sng" dirty="0" smtClean="0">
                <a:solidFill>
                  <a:srgbClr val="000000"/>
                </a:solidFill>
              </a:rPr>
              <a:t>divine right</a:t>
            </a:r>
            <a:r>
              <a:rPr lang="en-US" sz="2400" dirty="0" smtClean="0">
                <a:solidFill>
                  <a:srgbClr val="000000"/>
                </a:solidFill>
              </a:rPr>
              <a:t>,” or the will of </a:t>
            </a:r>
            <a:r>
              <a:rPr lang="en-US" sz="2400" dirty="0" smtClean="0">
                <a:solidFill>
                  <a:srgbClr val="000000"/>
                </a:solidFill>
              </a:rPr>
              <a:t>God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current (absolute) monarchies: Saudi Arabia, Qatar, Oman, Swaziland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 descr="henry8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0"/>
            <a:ext cx="3006969" cy="4343400"/>
          </a:xfrm>
          <a:prstGeom prst="rect">
            <a:avLst/>
          </a:prstGeom>
        </p:spPr>
      </p:pic>
      <p:pic>
        <p:nvPicPr>
          <p:cNvPr id="1026" name="Picture 2" descr="http://www.howardischwartz.com/wp-content/uploads/2015/02/ImageofC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71" y="152400"/>
            <a:ext cx="2359025" cy="194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Constitutional Monarchy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7850"/>
            <a:ext cx="3733800" cy="4691063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Monarchs </a:t>
            </a:r>
            <a:r>
              <a:rPr lang="en-US" sz="2400" dirty="0" smtClean="0">
                <a:solidFill>
                  <a:srgbClr val="000000"/>
                </a:solidFill>
              </a:rPr>
              <a:t>share power with an elected </a:t>
            </a:r>
            <a:r>
              <a:rPr lang="en-US" sz="2400" dirty="0" smtClean="0">
                <a:solidFill>
                  <a:srgbClr val="000000"/>
                </a:solidFill>
              </a:rPr>
              <a:t>legislature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Monarchs </a:t>
            </a:r>
            <a:r>
              <a:rPr lang="en-US" sz="2400" dirty="0" smtClean="0">
                <a:solidFill>
                  <a:srgbClr val="000000"/>
                </a:solidFill>
              </a:rPr>
              <a:t>are protected and serve as symbolic head of </a:t>
            </a:r>
            <a:r>
              <a:rPr lang="en-US" sz="2400" dirty="0" smtClean="0">
                <a:solidFill>
                  <a:srgbClr val="000000"/>
                </a:solidFill>
              </a:rPr>
              <a:t>state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Elected </a:t>
            </a:r>
            <a:r>
              <a:rPr lang="en-US" sz="2400" dirty="0" smtClean="0">
                <a:solidFill>
                  <a:srgbClr val="000000"/>
                </a:solidFill>
              </a:rPr>
              <a:t>members of Parliament govern the </a:t>
            </a:r>
            <a:r>
              <a:rPr lang="en-US" sz="2400" dirty="0" smtClean="0">
                <a:solidFill>
                  <a:srgbClr val="000000"/>
                </a:solidFill>
              </a:rPr>
              <a:t>country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United Kingdom, Spain, Canada, Thailand, Sweden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 descr="220px-Elizabeth_II_greets_NASA_GSFC_employees,_May_8,_2007_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28600"/>
            <a:ext cx="2209800" cy="3060259"/>
          </a:xfrm>
          <a:prstGeom prst="rect">
            <a:avLst/>
          </a:prstGeom>
        </p:spPr>
      </p:pic>
      <p:pic>
        <p:nvPicPr>
          <p:cNvPr id="6" name="Picture 5" descr="London_Parliament01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32" y="3657600"/>
            <a:ext cx="454456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mbassyofkuwait.org/images/Sheikh_Sabah_Al-Ahmad_Al-Jaber_Al-Sab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1524000" cy="1600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484" name="Picture 4" descr="http://2.bp.blogspot.com/_-HE1lR1mlb8/TNOSe_mFIkI/AAAAAAAADa8/VpWCLcK-S4A/s1600/cambodia-Sihamo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733800"/>
            <a:ext cx="1452282" cy="2286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486" name="Picture 6" descr="http://wpcontent.answcdn.com/wikipedia/commons/thumb/d/dc/World_Monarchies.png/800px-World_Monarchi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5105400" cy="2373725"/>
          </a:xfrm>
          <a:prstGeom prst="rect">
            <a:avLst/>
          </a:prstGeom>
          <a:noFill/>
        </p:spPr>
      </p:pic>
      <p:pic>
        <p:nvPicPr>
          <p:cNvPr id="7" name="Picture 2" descr="http://aftermathnews.files.wordpress.com/2008/10/king-mswati-i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181600"/>
            <a:ext cx="2514600" cy="1508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2" descr="http://www.foxnews.com/images/299692/1_61_071107_quee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28600"/>
            <a:ext cx="2667000" cy="20002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5842" name="Picture 2" descr="Sultan of Om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28600"/>
            <a:ext cx="1933575" cy="144780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" y="1752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Qaboos</a:t>
            </a:r>
            <a:r>
              <a:rPr lang="en-US" i="1" dirty="0" smtClean="0">
                <a:solidFill>
                  <a:prstClr val="black"/>
                </a:solidFill>
              </a:rPr>
              <a:t> Bin Said Al Said – Sultan of Oman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638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Mswati</a:t>
            </a:r>
            <a:r>
              <a:rPr lang="en-US" i="1" dirty="0" smtClean="0">
                <a:solidFill>
                  <a:prstClr val="black"/>
                </a:solidFill>
              </a:rPr>
              <a:t> III of Swaziland, Africa’s last </a:t>
            </a:r>
            <a:r>
              <a:rPr lang="en-US" b="1" i="1" dirty="0" smtClean="0">
                <a:solidFill>
                  <a:prstClr val="black"/>
                </a:solidFill>
              </a:rPr>
              <a:t>absolute monarch</a:t>
            </a:r>
            <a:r>
              <a:rPr lang="en-US" i="1" dirty="0" smtClean="0">
                <a:solidFill>
                  <a:prstClr val="black"/>
                </a:solidFill>
              </a:rPr>
              <a:t> in the world.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35844" name="Picture 4" descr="http://4.bp.blogspot.com/_oIFuUwrGgpI/R07Qy2SEzLI/AAAAAAAABFU/y9CQ4OOFWIk/s400/japan+king+and+que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152400"/>
            <a:ext cx="1676400" cy="19697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629400" y="2133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Imperial household of Japan (</a:t>
            </a:r>
            <a:r>
              <a:rPr lang="en-US" i="1" dirty="0" err="1" smtClean="0">
                <a:solidFill>
                  <a:prstClr val="black"/>
                </a:solidFill>
              </a:rPr>
              <a:t>ko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i="1" dirty="0" err="1" smtClean="0">
                <a:solidFill>
                  <a:prstClr val="black"/>
                </a:solidFill>
              </a:rPr>
              <a:t>shitsu</a:t>
            </a:r>
            <a:r>
              <a:rPr lang="en-US" i="1" dirty="0" smtClean="0">
                <a:solidFill>
                  <a:prstClr val="black"/>
                </a:solidFill>
              </a:rPr>
              <a:t>) oldest continuous </a:t>
            </a:r>
            <a:r>
              <a:rPr lang="en-US" b="1" i="1" dirty="0" smtClean="0">
                <a:solidFill>
                  <a:prstClr val="black"/>
                </a:solidFill>
              </a:rPr>
              <a:t>hereditary monarchy</a:t>
            </a:r>
            <a:r>
              <a:rPr lang="en-US" i="1" dirty="0" smtClean="0">
                <a:solidFill>
                  <a:prstClr val="black"/>
                </a:solidFill>
              </a:rPr>
              <a:t> in the world.  Akihito.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572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Sheikh_Sabah_Al‑Ahmad_Al‑Jaber_Al‑Sabah</a:t>
            </a:r>
            <a:r>
              <a:rPr lang="en-US" i="1" dirty="0" smtClean="0">
                <a:solidFill>
                  <a:prstClr val="black"/>
                </a:solidFill>
              </a:rPr>
              <a:t>. </a:t>
            </a:r>
            <a:r>
              <a:rPr lang="en-US" b="1" i="1" dirty="0" smtClean="0">
                <a:solidFill>
                  <a:prstClr val="black"/>
                </a:solidFill>
              </a:rPr>
              <a:t>Kuwait</a:t>
            </a:r>
            <a:r>
              <a:rPr lang="en-US" i="1" dirty="0" smtClean="0">
                <a:solidFill>
                  <a:prstClr val="black"/>
                </a:solidFill>
              </a:rPr>
              <a:t> is a </a:t>
            </a:r>
            <a:r>
              <a:rPr lang="en-US" b="1" i="1" dirty="0" smtClean="0">
                <a:solidFill>
                  <a:prstClr val="black"/>
                </a:solidFill>
              </a:rPr>
              <a:t>constitutional monarchy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6019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prstClr val="black"/>
                </a:solidFill>
              </a:rPr>
              <a:t>Cambodia‑Sihamoni</a:t>
            </a:r>
            <a:endParaRPr lang="en-US" i="1" dirty="0" smtClean="0">
              <a:solidFill>
                <a:prstClr val="black"/>
              </a:solidFill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</a:rPr>
              <a:t> Cambodia is a </a:t>
            </a:r>
            <a:r>
              <a:rPr lang="en-US" b="1" i="1" dirty="0" smtClean="0">
                <a:solidFill>
                  <a:prstClr val="black"/>
                </a:solidFill>
              </a:rPr>
              <a:t>constitutional monarchy</a:t>
            </a:r>
            <a:endParaRPr lang="en-US" b="1" i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2209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Queen Elizabeth - United Kingdom-</a:t>
            </a:r>
            <a:r>
              <a:rPr lang="en-US" b="1" i="1" dirty="0" smtClean="0">
                <a:solidFill>
                  <a:prstClr val="black"/>
                </a:solidFill>
              </a:rPr>
              <a:t>constitutional monarchy</a:t>
            </a:r>
            <a:endParaRPr lang="en-US" b="1" i="1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81200" y="2438400"/>
            <a:ext cx="2971800" cy="1371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28800" y="3657600"/>
            <a:ext cx="29718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638800" y="3962400"/>
            <a:ext cx="1600200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638800" y="2057400"/>
            <a:ext cx="18288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4381500" y="4838700"/>
            <a:ext cx="5334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962400" y="2895600"/>
            <a:ext cx="4572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895600" y="2743200"/>
            <a:ext cx="13716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4152900" y="2857500"/>
            <a:ext cx="1828800" cy="1600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Republic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10000" cy="4691063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 system of government where power rests in citizens who vote and representatives who stand for those </a:t>
            </a:r>
            <a:r>
              <a:rPr lang="en-US" sz="3400" dirty="0" smtClean="0">
                <a:solidFill>
                  <a:srgbClr val="000000"/>
                </a:solidFill>
              </a:rPr>
              <a:t>citizens</a:t>
            </a:r>
          </a:p>
          <a:p>
            <a:pPr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smtClean="0">
                <a:solidFill>
                  <a:srgbClr val="000000"/>
                </a:solidFill>
              </a:rPr>
              <a:t>Main distinction from democracy – individual rights of the minority are always protected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http://lowres.jantoo.com/society-minority_groups-scale-laws-positive_discrimination-minority_rights-41330537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3050"/>
            <a:ext cx="3810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mqKbeb_cZrI/T2_rdOXT7XI/AAAAAAAABBw/Y_7Jr_SxfXA/s1600/DEMOCRACY-TWO-WOLVES-A-SHEEP-VOTING-ON-DI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6275"/>
            <a:ext cx="3759544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Democracy</a:t>
            </a:r>
            <a:br>
              <a:rPr lang="en-US" sz="3400" dirty="0" smtClean="0"/>
            </a:br>
            <a:endParaRPr lang="en-US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10000" cy="48133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Democracy is Greek for            “people-power”.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Government </a:t>
            </a:r>
            <a:r>
              <a:rPr lang="en-US" sz="2400" dirty="0" smtClean="0">
                <a:solidFill>
                  <a:srgbClr val="000000"/>
                </a:solidFill>
              </a:rPr>
              <a:t>authority is based on the </a:t>
            </a:r>
            <a:r>
              <a:rPr lang="en-US" sz="2400" u="sng" dirty="0" smtClean="0">
                <a:solidFill>
                  <a:srgbClr val="000000"/>
                </a:solidFill>
              </a:rPr>
              <a:t>will of the people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People </a:t>
            </a:r>
            <a:r>
              <a:rPr lang="en-US" sz="2400" dirty="0" smtClean="0">
                <a:solidFill>
                  <a:srgbClr val="000000"/>
                </a:solidFill>
              </a:rPr>
              <a:t>either vote on the issues directly, or they elect representatives who make government decisions for them.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Ancient </a:t>
            </a:r>
            <a:r>
              <a:rPr lang="en-US" sz="2400" dirty="0">
                <a:solidFill>
                  <a:srgbClr val="000000"/>
                </a:solidFill>
              </a:rPr>
              <a:t>Athens in 5th Century B.C. was the first known democracy. 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athens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91" y="2209800"/>
            <a:ext cx="475079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7" y="638175"/>
            <a:ext cx="3008313" cy="1162050"/>
          </a:xfrm>
        </p:spPr>
        <p:txBody>
          <a:bodyPr>
            <a:noAutofit/>
          </a:bodyPr>
          <a:lstStyle/>
          <a:p>
            <a:r>
              <a:rPr lang="en-US" sz="3400" dirty="0" smtClean="0"/>
              <a:t>Direct Democracy</a:t>
            </a:r>
            <a:br>
              <a:rPr lang="en-US" sz="3400" dirty="0" smtClean="0"/>
            </a:br>
            <a:endParaRPr lang="en-US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14" y="1219200"/>
            <a:ext cx="3922713" cy="4691063"/>
          </a:xfrm>
        </p:spPr>
        <p:txBody>
          <a:bodyPr>
            <a:noAutofit/>
          </a:bodyPr>
          <a:lstStyle/>
          <a:p>
            <a:endParaRPr lang="en-US" sz="26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In a direct democracy, issues are voted </a:t>
            </a:r>
            <a:r>
              <a:rPr lang="en-US" sz="2600" dirty="0" smtClean="0">
                <a:solidFill>
                  <a:srgbClr val="000000"/>
                </a:solidFill>
              </a:rPr>
              <a:t>on directly by </a:t>
            </a:r>
            <a:r>
              <a:rPr lang="en-US" sz="2600" dirty="0" smtClean="0">
                <a:solidFill>
                  <a:srgbClr val="000000"/>
                </a:solidFill>
              </a:rPr>
              <a:t>citizenry</a:t>
            </a:r>
          </a:p>
          <a:p>
            <a:pP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Earliest democracies were direct due to low populations</a:t>
            </a:r>
          </a:p>
          <a:p>
            <a:pP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No longer exist at the national level because not every citizen is able to participate</a:t>
            </a:r>
          </a:p>
          <a:p>
            <a:pPr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Does still exist at the local level in small towns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www.takepart.com/sites/default/files/styles/landscape_main_image/public/student_raise_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40225" cy="27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85378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TS010385378.potx</Template>
  <TotalTime>1858</TotalTime>
  <Words>1521</Words>
  <Application>Microsoft Office PowerPoint</Application>
  <PresentationFormat>On-screen Show (4:3)</PresentationFormat>
  <Paragraphs>187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Gill Sans MT</vt:lpstr>
      <vt:lpstr>Verdana</vt:lpstr>
      <vt:lpstr>Wingdings 2</vt:lpstr>
      <vt:lpstr>TS010385378</vt:lpstr>
      <vt:lpstr>Solstice</vt:lpstr>
      <vt:lpstr>1_Solstice</vt:lpstr>
      <vt:lpstr>Political Geography</vt:lpstr>
      <vt:lpstr>Why Government? </vt:lpstr>
      <vt:lpstr>Role of Government </vt:lpstr>
      <vt:lpstr>Monarchy </vt:lpstr>
      <vt:lpstr>Constitutional Monarchy </vt:lpstr>
      <vt:lpstr>PowerPoint Presentation</vt:lpstr>
      <vt:lpstr>Republic </vt:lpstr>
      <vt:lpstr>Democracy </vt:lpstr>
      <vt:lpstr>Direct Democracy </vt:lpstr>
      <vt:lpstr>Representative Democracy </vt:lpstr>
      <vt:lpstr>Dictatorship </vt:lpstr>
      <vt:lpstr>Totalitarian Systems </vt:lpstr>
      <vt:lpstr>Theocracy </vt:lpstr>
      <vt:lpstr>PowerPoint Presentation</vt:lpstr>
      <vt:lpstr>Iran’s Theocracy </vt:lpstr>
      <vt:lpstr>Political Geography</vt:lpstr>
      <vt:lpstr>Borders</vt:lpstr>
      <vt:lpstr>Natural Borders</vt:lpstr>
      <vt:lpstr>PowerPoint Presentation</vt:lpstr>
      <vt:lpstr>Cultural/Political Borders</vt:lpstr>
      <vt:lpstr>PowerPoint Presentation</vt:lpstr>
      <vt:lpstr>Geometric Borders</vt:lpstr>
      <vt:lpstr>PowerPoint Presentation</vt:lpstr>
      <vt:lpstr>Shifting Borders</vt:lpstr>
      <vt:lpstr>Shifting Borders - Poland</vt:lpstr>
      <vt:lpstr>Shifting Borders – Israel &amp; Palestine</vt:lpstr>
      <vt:lpstr>PowerPoint Presentation</vt:lpstr>
      <vt:lpstr>Shifting Borders – The United States</vt:lpstr>
      <vt:lpstr>PowerPoint Presentation</vt:lpstr>
      <vt:lpstr>Levels of Government</vt:lpstr>
      <vt:lpstr>International Relations</vt:lpstr>
      <vt:lpstr>“Balance of Power”</vt:lpstr>
      <vt:lpstr>United Nations (UN)</vt:lpstr>
      <vt:lpstr>United Nations (UN)</vt:lpstr>
      <vt:lpstr>PowerPoint Presentation</vt:lpstr>
      <vt:lpstr>European Union (EU)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Government</dc:title>
  <dc:creator>Christian Gowen</dc:creator>
  <cp:lastModifiedBy>Diana Zapien</cp:lastModifiedBy>
  <cp:revision>26</cp:revision>
  <cp:lastPrinted>2013-11-12T20:18:43Z</cp:lastPrinted>
  <dcterms:created xsi:type="dcterms:W3CDTF">2012-03-14T18:13:11Z</dcterms:created>
  <dcterms:modified xsi:type="dcterms:W3CDTF">2015-12-08T00:20:01Z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