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7" r:id="rId11"/>
    <p:sldId id="258" r:id="rId12"/>
    <p:sldId id="259" r:id="rId13"/>
    <p:sldId id="279" r:id="rId14"/>
    <p:sldId id="280" r:id="rId15"/>
    <p:sldId id="263" r:id="rId16"/>
    <p:sldId id="281" r:id="rId17"/>
    <p:sldId id="261" r:id="rId18"/>
    <p:sldId id="283" r:id="rId19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BC8662FF-8652-4145-86E3-36B41BB613E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A6732FE9-1CAD-4361-90FD-233AC362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99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DD5593-1F6F-4B7F-90D0-F851F50FA47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E856F49-3E37-4E92-B351-5383479D74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Maps and Map Skills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7839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There are </a:t>
            </a:r>
            <a:r>
              <a:rPr lang="en-US" sz="3600" dirty="0"/>
              <a:t>7</a:t>
            </a:r>
            <a:r>
              <a:rPr lang="en-US" sz="3600" dirty="0" smtClean="0"/>
              <a:t> major types of maps:</a:t>
            </a:r>
          </a:p>
          <a:p>
            <a:pPr lvl="1"/>
            <a:r>
              <a:rPr lang="en-US" sz="3600" dirty="0" smtClean="0"/>
              <a:t>Physical</a:t>
            </a:r>
          </a:p>
          <a:p>
            <a:pPr lvl="1"/>
            <a:r>
              <a:rPr lang="en-US" sz="3600" dirty="0" smtClean="0"/>
              <a:t>Political</a:t>
            </a:r>
          </a:p>
          <a:p>
            <a:pPr lvl="1"/>
            <a:r>
              <a:rPr lang="en-US" sz="3600" dirty="0" smtClean="0"/>
              <a:t>Topographic</a:t>
            </a:r>
          </a:p>
          <a:p>
            <a:pPr lvl="1"/>
            <a:r>
              <a:rPr lang="en-US" sz="3600" dirty="0" smtClean="0"/>
              <a:t>Climate</a:t>
            </a:r>
          </a:p>
          <a:p>
            <a:pPr lvl="1"/>
            <a:r>
              <a:rPr lang="en-US" sz="3600" dirty="0" smtClean="0"/>
              <a:t>Resource/Economic</a:t>
            </a:r>
          </a:p>
          <a:p>
            <a:pPr lvl="1"/>
            <a:r>
              <a:rPr lang="en-US" sz="3600" dirty="0" smtClean="0"/>
              <a:t>Street/Road</a:t>
            </a:r>
          </a:p>
          <a:p>
            <a:pPr lvl="1"/>
            <a:r>
              <a:rPr lang="en-US" sz="3600" dirty="0" smtClean="0"/>
              <a:t>Thematic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Types of Maps</a:t>
            </a:r>
            <a:endParaRPr 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657600" cy="23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14" y="4419600"/>
            <a:ext cx="3616686" cy="230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6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Physical Map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01515"/>
            <a:ext cx="37490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Shows the major physical features of an area, focuses on the natural environment</a:t>
            </a:r>
          </a:p>
          <a:p>
            <a:pPr lvl="1"/>
            <a:r>
              <a:rPr lang="en-US" sz="2800" dirty="0" smtClean="0"/>
              <a:t>Rivers</a:t>
            </a:r>
          </a:p>
          <a:p>
            <a:pPr lvl="1"/>
            <a:r>
              <a:rPr lang="en-US" sz="2800" dirty="0" smtClean="0"/>
              <a:t>Mountains</a:t>
            </a:r>
          </a:p>
          <a:p>
            <a:pPr lvl="1"/>
            <a:r>
              <a:rPr lang="en-US" sz="2800" dirty="0" smtClean="0"/>
              <a:t>Vegetation </a:t>
            </a:r>
          </a:p>
          <a:p>
            <a:pPr lvl="1"/>
            <a:r>
              <a:rPr lang="en-US" sz="2800" dirty="0" smtClean="0"/>
              <a:t>Bodies of water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07" y="1447800"/>
            <a:ext cx="447608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9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Political Map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7490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</a:t>
            </a:r>
            <a:r>
              <a:rPr lang="en-US" sz="3200" dirty="0" smtClean="0"/>
              <a:t>hows the boundaries of states, countries, or other governmental divisions. </a:t>
            </a:r>
          </a:p>
          <a:p>
            <a:pPr lvl="1"/>
            <a:r>
              <a:rPr lang="en-US" sz="2800" dirty="0" smtClean="0"/>
              <a:t>Will usually show capitals and major cities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305300" cy="544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25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Topographic Map	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5196" y="1828800"/>
            <a:ext cx="37490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Shows natural and man-made features of the land, marked by contour lines showing elevation and shape of the land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36" y="2362200"/>
            <a:ext cx="4568663" cy="31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Climate map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Gives information about the climate and precipitation of a region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8" name="Picture 4" descr="http://www.zompist.com/pckear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61561"/>
            <a:ext cx="6276975" cy="36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1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55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Resource/Economic Map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833" y="1447800"/>
            <a:ext cx="37490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Show the major natural resources and agricultural and industrial products of an area.	</a:t>
            </a:r>
          </a:p>
          <a:p>
            <a:pPr lvl="1"/>
            <a:r>
              <a:rPr lang="en-US" sz="3000" dirty="0" smtClean="0"/>
              <a:t>Will use color coding and many symbols</a:t>
            </a:r>
            <a:endParaRPr lang="en-US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1295400"/>
            <a:ext cx="45720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53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Street/Road Map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374904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Shows smaller areas such as cities and towns, used to find directions</a:t>
            </a:r>
          </a:p>
          <a:p>
            <a:r>
              <a:rPr lang="en-US" sz="3200" dirty="0" smtClean="0"/>
              <a:t>Will highlight major roadways, street names, and important landmarks. 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2" y="228600"/>
            <a:ext cx="281200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036084" cy="321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270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Thematic Map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74904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Shows information relating to a specific theme. Ex:</a:t>
            </a:r>
          </a:p>
          <a:p>
            <a:pPr lvl="1"/>
            <a:r>
              <a:rPr lang="en-US" sz="2800" dirty="0" smtClean="0"/>
              <a:t>Spread of religion</a:t>
            </a:r>
          </a:p>
          <a:p>
            <a:pPr lvl="1"/>
            <a:r>
              <a:rPr lang="en-US" sz="2800" dirty="0" smtClean="0"/>
              <a:t>Trade routes</a:t>
            </a:r>
          </a:p>
          <a:p>
            <a:pPr lvl="1"/>
            <a:r>
              <a:rPr lang="en-US" sz="2800" dirty="0" smtClean="0"/>
              <a:t>Population density</a:t>
            </a:r>
          </a:p>
          <a:p>
            <a:r>
              <a:rPr lang="en-US" sz="3000" dirty="0" smtClean="0"/>
              <a:t>Are often combined with one of the other types of maps for added detail</a:t>
            </a:r>
          </a:p>
          <a:p>
            <a:r>
              <a:rPr lang="en-US" sz="3200" dirty="0" smtClean="0"/>
              <a:t>Possibilities are endless!</a:t>
            </a:r>
          </a:p>
        </p:txBody>
      </p:sp>
      <p:pic>
        <p:nvPicPr>
          <p:cNvPr id="4098" name="Picture 2" descr="C:\Users\e073334\Desktop\Spread_christian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930218" cy="26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667250" cy="252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2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first encounter a map…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24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Read the TITLE! This will tell you what you are about to look at.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Study the legend/key. It will tell you more details about what you will be looking at. Identify what the colors and/or symbols mean.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Find the scale. Are you looking at a large or small area?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Look at the compass rose. Identify which way is north.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Finally, look at the map. Identify the colors and symbols from the legend/key. Study the map carefully, comb through the details. </a:t>
            </a:r>
          </a:p>
        </p:txBody>
      </p:sp>
    </p:spTree>
    <p:extLst>
      <p:ext uri="{BB962C8B-B14F-4D97-AF65-F5344CB8AC3E}">
        <p14:creationId xmlns:p14="http://schemas.microsoft.com/office/powerpoint/2010/main" val="23965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7549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What is a map?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sz="3800" dirty="0" smtClean="0"/>
          </a:p>
          <a:p>
            <a:pPr marL="0" indent="0" algn="ctr">
              <a:buNone/>
            </a:pPr>
            <a:r>
              <a:rPr lang="en-US" sz="3800" dirty="0" smtClean="0"/>
              <a:t>A flat, 2 dimensional representation of earth or a selected place, can show selected elements or features of a place</a:t>
            </a:r>
            <a:endParaRPr lang="en-US" sz="3800" dirty="0" smtClean="0">
              <a:latin typeface="+mj-lt"/>
            </a:endParaRPr>
          </a:p>
        </p:txBody>
      </p:sp>
      <p:sp>
        <p:nvSpPr>
          <p:cNvPr id="4" name="AutoShape 4" descr="data:image/jpeg;base64,/9j/4AAQSkZJRgABAQAAAQABAAD/2wCEAAkGBxQTEhQUEhQWFhUXGBobGRgYFxoaHRwYHxwYGBoaGhgcHygiGxwlHRgXITEhKCksLi4uGx8zODMsNygtLisBCgoKDg0OGxAQGywkHyQsLCw0NCwsLywsLCwsLywsLCwsLCwsLCw0LCw0LCwsLCwsNCwsLCwsLCwtLCwsLCwsLP/AABEIAMgA/AMBIgACEQEDEQH/xAAbAAACAwEBAQAAAAAAAAAAAAADBAECBQAGB//EAEIQAAIBAgQDBgMGBQQBAgcBAAECEQMhAAQSMSJBUQUTMmFxgZGh8CNCUrHB0QYUYuHxM3KCkhU0okNTVHOT0tMk/8QAGAEBAQEBAQAAAAAAAAAAAAAAAQIAAwT/xAAtEQACAgECBAQFBQEAAAAAAAAAAQIRIRIxA0FR8BMiYZFxobHB0TJSgeHxQv/aAAwDAQACEQMRAD8A+0KN/r62xDnb66jHIZnl16/X98cpI3EzzH0MAFl9fr9sdq6D698QTO4/X/GF81nOLu6cGpznwp0L/wD67nAI0Fm9hij1unx/bFKYMKGJaBuQAWPnAA84AxfTJ9Lz+2MY6lfefr0xbRf69/0xzch+XzwnmMw8rTpwGYFtTXAQEAnSDLGWAAtzJ2g4yVugmdqhV1NCqN9URew+fLmYwp2Fm1NIKZDKzKQRB8TEMAbww4h5HyOD08iQwZ6lSoQZXVoAUkEWCKvKbtJucU7VyAfiB0uAYfpF+LqnUe4IIBxx4kWvPE6KktPz779BpeRvfBg3kcYuXzdSoAFZFI3VlYnc8wwmIjnNjN8OAVxYPS//ABP/AP0th4fEcsUc9h0Ebn6jCfaGXdjTZNKsrfe/CQVMxfmDp2JUYZB3J5fW2OqLsTv5cv3x2Mpacoz83l2pRUFRm0xqLBYCXLGFUECw2/LD+XdygLKFa9sFqorqQbqwIPmCIOM2oXoktqd6cXUlJUzErYFgZNiZkCN7YqtXxHyPU++OVo5WP0f0xIf1OJldv0xrIorrOyj32xWmnOSOpGCkiOfwxSo9iAPLGEhTuZJA54DUSpqlWRVHJlJPnBDW+GGWEj1xBOw52nGMeNyDZitTFFSERZ7wkNTYszO+kmQxGkoTEFjqltxj0XZ/Z60V4FEkAFubATE+VzAFhOBNUYVqtUaYUilpkA1FVRULBj95Wd1AsLPJuCpKPaUklKdQqCQfCDMarqzCJkQefpBx5nCjvNW218d++/UvnMp3ukGVZTqVlMMjREg+hIgyCCQQRgOS7NKMWuWMaqjkM7gTAkQEXnpEASYAMnBh2kATNOqD07st7ykqd43m22KVe1CTwIxXmSrL52DAfH8t8KtbHOUZVnYD2dU7mo1FlADs70mXZpJqOnk4ZmaOameRxrBup+v1xiuFqkLWVgTYqwYoWkkaXsA28MIJkCOWFMtUGXrvQpinTV2VkXSQuyKdN1UMSKhgTMExY6lqxp81n3v1PQgzsevwk/DEiOhJ+t8KZc1YhlQteSJVYjYCWJafQCeeKmtUaT4OoneIkAmnbnz6Y4609voyFgbBvA+PncxhrLm2Mqjm48Um4upUkb7qvpynGrlqgYSpBHljrwppyr+vqYoyT64TqZl2siBYPiqHpzCLcj1KzGGWqclsBz+uWB6bHHoBk0ajAcTBjO4UqItaCT58+eJUAE2Ekk2Fp6nqYGJ38x5X/sP1xd0O/P654xrI0zz+p/cYjTF7+k7/ALeuJoqCJn57Y6oY2EefTzxg3ycq7dDv+g9N8ZlOsDmSVBAKaGMeJlLFfQDj2JnXsInGtMQPgMZWRMUzWFNqjVHZuHTqKFm7vxEAAJptP64GXFUmzVDHpv1wOoQZUzcQR5ERY4yq+bzUnRQ4eWoJO3lWHMf+4eeKvnM2GP2Ii4sFMibEfbCL2uOhtsEkt2j2SwQGg+hgbAxBH4bDfoRcdbkHv4b7Uesjh41oxVrc5uI+BHkR0k1OYzQE9yJjovnt9t+uM3+FqgOZrgcV51bgzBiRIsVjc4hupfEauL9PzX3PUv8AXmf0xctYddv745jAjn9c8QeU7+WKA6naRBxnZ3PeKm1Ob6dzF4gkxbrY740VF55n8vr88ZnblcakplTUJDMKYUsCwgJrGwSSTJgSo5jGbGCth8tnFFFWeoFgAMXIHEOE6iTEyDi1HP02nTUXzkgEeoMEfDGdQybnRLgBCWUKoVQxDCdME/eM8fXDVWiHINUByNgQNI9Afr9I1mk43jv+GXPbNEmFcVLGyENaw5HqQPfAz23TmAlUtfejVCyLGapXQOd9UYMygiGAInY38+fqcSoiwFo+hg8Q1x6d+wqe0qpA0UVAM3eoV5bgKpJE9Y5+WBfy1VtXe1ZFoFPVTAtsYJY3m5YzIsIu1MxPP8pjBKvnz3+M/viXJhqfLBkZ3P08qqKQuqo8ABkQksZ4dbAG521e5IwDsLtZMy2tIFgCC6NMCbGmzCD39IyYJBHlin8S5Ks9Wh3VPUATrOqIGpTx/apKkBhYNczsCCL+EOzKqUW/mE0P3krDlpXu1Xc1KlpmBIjStrSaVVYcu/iegzT1IIpxNoYlSBe4Kkgm3nz8riSu4EVRBJEaRv5ABmJPOOgwzUbTxXOw5SSbDymSMBpgyWPi/JeQHy9TJxxlJ3pRhCv2lSJKMswfCyuTIIEgKhBgkiQTeImcIV8xRZ1ThKuyg/ZsEQqwd91AAamSpaACQAecE7W/hrvqlR+8ClwB/ploA0WY94A6ym0DcXtBpTzSUq9HKVVep9lTRWBUKFcuurSWknVSggatKlPxNilw092336JFKUo7GrXp/wArFRCxy4/1KZJPdrzqU5uAp8STGmSoBENpZjMqilmYBJ35Ryj1PTC3Yjk0FDeJCUY+aMUY+h0k+hwOj2DTWJZmRQRSUkaaSnfQI6cImYXhFplpcyrv4jmWqJVhlKusm/5j440k2x5nL1KdDNNM01enSAOlody7rLMBpBUd2ouI1AWGnHpKLSMXD9RpKjNGUqyYrE3mO7SwmQCYG1sOKh0hWMwAC0RqMCTAsJ8sAyubp1J7shtO8GN+c8+YtNwRuDg7H/P1yGOpDTWGWB3j+wxBJ3I+GKE7wNuc+/74mTN/odT1xgBV66U4NRlVTYFiAJ5AE89/hgbdoURE1ad+etY3ItfqpHscHrVQqsSJCgkg+V+eEUZqzQp7tFAJIUazJNhqEKsDeJM2IgyFJWFzGcJYrRhntfdUBuGY89wQu5tsDOGaGVFNKaiYUBfOAP7YzXpFFr0qZIjunW5kKx0katSkmabmS3PntinZtasIDVECqQftFJZgdWrS5rtbYAmY6HGXqaeMG07HTbfy+rYRrB2LKJRAeJ9mb/Z+Ff6t+nXGf2/miwimCyX1ENpAaAFN1hwCdUTFr2xjvncyDL16ghhwzlwYILTqNISoIVeRMn0wok9hQoqijkqi07Ae/L1x5jIZrus3UejTL5eqUBdRCq7MtPhtDiSpkcg3QSszVnSsKtV6i90TDGhpsweVK01ghdQnz5kCG69cu1NXCtSFghYtJWVU1NjBcLciBAN54eHFk7wduElz2f8Avv0+90bVXOsdRpKrKhIZnbSGcGCiQDcGQSRuIveKV81mArGKKQCTBeoSAJgCEvhLMdnltIWjQSARwsVItAAIp3AkiDaOR5NdmueOm7anQi8kmCAwJJidzcAdItinJktreJidk9rUq9Jq2YqyBV7tSagKAgA6R3YCzJa5EmwnbDFTOZVATQekjgFhoAUMeYcgQQSBJNxvYicb2sgi5sP3/YY812h/DVSo9R1r6S+wZKjDxFwHArqGAkgQFNlkkALgtNh4kupu5TOq9pCtE6D0/Eu2pbi/mJg2wyV6YyquXZVy9NXBqKVh2BNlQqzMuoFtQOnfdwZMXIc1VBIanJ5FD4v+4UKPLUcGm9jm2kPlhzI2547WORvt+2Fgy7SL/wB7xvgquBsb+n98FMyaexIEmOQt8vo4kKAsnaLzgevaD7m5+BxTOM2kBQWuNyBtdQItcgCTtf0xE24xsSTUJJIXhMbkgm3MRb0PuMX1tI4Vt/WfL+npP0bDVqkXpsOo1pOxNuW9rxgibAldJM2JBPqSN5sfLBof7n8vwYoWZoLRAMwAehETN9+nLlgiLJ8hH16YgCdrcp+WLix+vrpioxUdjA+5BkSYvaflO8b4NUYCPl5fX6YR7urqLB+HVOmVjSCLT3ZMwDN9+YEQarWIDPpLFQSFG5iTA8zim2wSS2A9kV5eugBgEN5Bms6z11CSOpN+Q163Tr9HGZ2SoWgkccwzsscTtdjeOZ9b4aGYDNEHV0JW14AIBOFpvYykluZvaGaNY1MvTpPKPS1VDpCLdKoYDVqaALQsEiOuPR0WkT64852dUNZ6OZRAlM02BbUNVRDDIppgQCGlrmVuPvNHo6BJF8VDc7T6GXWV0qGoql1ZVVlBhuEsQwBs3jMiQbDcmML1+0mJARYDSFar3lGGgmwakbgCRq35Tg+cz0Hu0kuQQPJiOEgEHVuDsYUEnzpS7EGiKrM7TOqZ0mwGkNI9SRc38h0foZU1cjIzPadVCCaqMkgMyS4FxqBKZYgQbCSJnkRjTp5tqpPGaAMQukd4ZmJLgqvKFg3B62Z/lAt+8qwtyNdoHFsBeYAjaDhftTi+0WVKDVcEaiAZFxaBswm5G4EEbrcFKKwln1/wj+XDsGaaqrOkVGGkkxxBRTvsIO28DmWS7RpBUXuUWJN7RJj1xnqj1SlSm2hFH2YKzqBEMTpeCsEQJ3UG0YIvZlhrepUNiZYQ0EHwQQBPS9yJ2xztmkttUv6FFzStVhV1kqslyFOkOQWUVSCwE8rXPPdnsztlMwaqU1cGnzcLBB1AMuljbh5wYKmL4arZaAhThKDhIkCOQIG6nbnvIvfGfTyWYVm7vuV1NqaFAJJuVJCCQJYBjc72wYaM4p5R3afblPLtSVw5NUhQU0mJenTk6nBiag2BMAmLYa/8lTDlRUXUJBAaTIMEGNmn7pvY9DCGbyLoGqZhgaKqTUuJprBLEMwCgKN2XSxA8gMaQ7Pp8JBcX1D7R7neYJuT15gnrjYNpit37Hn6XZNWkK7ozslVl1BlIbutVQvopy0vpqsJIUmBbaI/h8U6mbrRTdUCGJKOjAnurwmqdKKQNbDSw3i3of5wF9BlDJgNYtE+A7NtNtpv0xTs2ro1U2MENYepdgR/SQDHQgjCm3YOXl/n69/MQyXb9OXpsdXdtpLDUSBLhSdSqX/02ErqJI2NmY+bzZV+908CA6mGkSukzLOygjUVgbf1TIDFOjQpOxQU0qPxG4BMajMEzAltrb4ZBFRbGQeamRvyZTgbVm1Lpkz37dpfGYOujBiJv3tvEtjB+eGKPaCNAFVSzCQilS20nYmY5xIxY5RACIaTA8b3mYji6TiadEKSYI5RqY+cXJ6D6nBggMPCSef6YtTad9+fr1GK8oOxHwwDNVDTBYKWIiAOczueQ/WBvGBtLcApFoPImPT6jECRtMYSZKzXZgvkoWB5XDEje89LCYDFKuUUmp4l3CiJHIqsmZ/M8tsQuJHn8zWNaoElrdT57C59sAUl2B5A8I22tq9T8hGxnC+VJYBn0loHh25TpMbG9+djh2lz+vhgXny9u6f3GwWo9Tv1P1/nBGGxJ3/zgYWwPT6+vbBmE6Rz3OOhgGVrHUabRq8SkAwySPms6SJPI87GZhfz29B+lsLdouyqWS7JcSJJFtSg8iVBFueCKQRqBkETPly/TGMXJkdB+fMTiVHPmPy6yMVTY+gPzxdxt+nwucJhDKoE1rJUI3DFuBgGAjYgMXUSLAARbD1OqSBrU+R2k8pEkj5+22M7tyh9m7Jq70IQhQtOoXQQsazMwCD4j1M6aurlGUgpp1KQZBBjSR7T8cU9rJ50IVVWjXFWClNwRV0gldfAadRgPD/8RS8dATYY3clmUqIGpurqZ4kYMLGDcW3wg2do7GpT1Tp8aAhtoN5kQbdQcaWXQAGABJJ2jFQ3Ol4PL9kZcTLFyrMS0s54hVqaUM2C6tXh4SYsBGr0zMIJO0GfTnjz1Hs9QqjSA2osWUW4o1IARdCAFM7xO98PamiGYlenM72J5i3qeZODWkEpSbt5OLF5NwDFtRELAsRIEzM4Rq1O8c04YoDFRpIsQ4IncQQNt7jbcuazsEKolzcADURvBI9QQJtzNgcHyOX7qnxGTAJvNwqrEm58Iubn5Cb5sYqsimd+zqMwQRU4W0gCS8KjPcAwwZS2/EMY+V7DdoU0lVepWiQIUgEgMSYMCYm5x6DtPILVpGm4kMNJEDY2NjaRuOhAxOSzjklaqgMBuhJBIiRpIBU3Bi4g+I4q8WiNT2ffewfLZZUUKgVAOSgKBuTAG1yTjF/iLL13CU6Ko6EqXVtBBIaRqlgQJCGVnY2Nsa9tyb7mBPtOLipYgAyPeDiE6dieQy/ZebVqKlF0ioms6lBCApJCiqwDCGKxPKfP1n8sEUBOEDzNh0En622xdUiOpMz6Y6oYaTvFh+vxwuTZnkHpDr3byTG/hMgxIIuGFriNx1wlm6cd1NRTXWdOrg7yxlJn/a1ralUxFsN0zBnBXXWIKgjzFjG2/wAZxrzZoujy3amQTM13FSnXLGlo092qq6EMu7oYK9448QHqGM6HZLUqKrRViWLOxU+PUzNUYsqqNySRa/InGrlsn3ZlWYKB4CdQG3hJ4gLbSR8MKUMrUZIqtIDA8jO7GIVSniMRtPxdVrJXl9e+/wCy3a2XLIoVA5VgSDBGzfiIEzF9xy3OK9l5VkTiBB5LChQZ3GiRtEmeQ2xm9o9jV2qUnWq/d0nnh1M2nVSYqVDLq/0yNXGxDkEESG0cnnmdqhcWDBUQKwaLhmckwBMjYRpIljiJSUVljodN8jQqMAtyAOZJgQPXCmYzyE6dQWCJ1HQd5AAMGLKZ25czBSSSGaBGwGw2vPM+drdLzQ5VWDE6p8qlRRy5KwAsOQxzpy32ICzbffl69CMEqix6iPb6/bAmJj/GDkbjyJn69MdGYFUPERPP6ti9IQJkXvcx5YpPXoP2/TEQAJEen9sJiYtG9+W0b74MkaTHx9jgNNSqhSbwSxPoT7AfLGdV7RZz3eXAfUranvwQaag3ABVgzwwJMoYVoaGrYI1KYiOfl9b4HlqYQaQSQJiekkgTzgGL7xjJ7QyTd2Er5jUHYqTpWmoRUeqWZd9Q0SCpB4VJkBp1crVOhS7M7ETJXRvJHB92AYje3W+NVIQWYp1SZp1EVYiGpF7ybgh1/pteNPrjJ7d7Tr5amHNWm5NgO6Cb9WasBMKbSNz0xuid5vgNKgxDM7MgkhVWxtYOxBkkkFgJAgiRO2RkB7SzJDUkWE1S0xLALp2Tdm4rAc7kEA4BkO8ohKempoSmEpsKbluABVV7vqBEHXwwQw9A53sisBTOUcUoB1nUVLXVlY8LlgCanBI8W9hG12gjOGSm+hip4ryskARHONRHmo2xXRD5eXPvvcXoUajhWR2KMJDd6dRUwQSO7sYO043cv4Rjz9H/APy6aZANHZCFgKNlUAbACAF6bW4V9BlWBUERBuCLgjqDzwxvUU1R5yqzL3fHUJYE6QtPXysYSBcgdBe5icZmb7YahUqLUNRmEkaUpNTXhUrTktTcu0zqaFN7jSY9FlsoELEFiWiSxkwJgTvAB5k4892t2HUrVmqKyaSmiGZgbgrogKQFJMlrnyteU1zHX0+iNPsav3oStGklXXSUCkcWltZDsGOqiAIJEczIOH2OpvIbe398ZmSyhpZakj1Vp6SeJSYEs5CyYMXA5XXpINsnkWKnTmnJ2nxQwYv+KLyAR+G3PEvc5SlJvY1Kx2A3wBkHMAwfX6O/yxbJ09JiWaJEsSTvzJJPlhTN5Co5bTVqICfu7CA4PPnqn1UdMZYB7bDtYRb3xLdIPy+AvjPbs+pBPf1NntGxYQpEndSJjw3PD0eNYLAN2gWmWI6meVjc/M4mUlFZFWyTIEzHTAxvE+p3vhBss7MxNeoCSSEiygmRpINwJA9gCIkEidmOCAcxUMKAdxJBmbGQTFzz+AGi08oLfQ0tAt7/AKD9TgNNzBA9tsJjs+pEnMVD4TsLw7MwN9iHjyCr0u3k6EU1BJYgDiO5jn64oyb6BaYM7mx6/LCedzAXUA0S2ksJLTxcKAA6qltvug6vLDGbraKdRy0BVJ1Aatgfug8Rttzwn2bkNHE6r3h3O+md0Vzc3klvvEsbTGIbd0jolzYhQo06sIasVxDNT1nhAAHdtR1BtA1U7yCTpMkNBrW+xKrpdAS0qlRQA1oNPWoWohuDJGm0gbh6n2RTSu9cA949jeR4UWYjmtJBvy+BM5k9cENpYqAZupClmWQdiCSQwIInntilCK2LjxFdSWAEKx0itUVyCNFQwZ/2EBjB5qY235udn0GUMrtqM28VgZH3iTtGF6WWdUSmy0nQWbUWPDqtpXRBOnlYCwuL4pSyDgTqC7aQofRImeFnMDaApUiNziiJKPLvv4GhVOk9YI+ZA5+eLu0W5mCT1wlQrlgadQQwj85F4GoGDBAGxBAIODtm0WWd1RUFy5CgX0gktETtffGccHO80w1MEXNhtGB5cgyWgDVpXlP73mB0wrW7ay5IC5igxhWCrVpk6WjQ8arKSygHY6hEyJrl8wrMoJVkqKNFRWlSDHhItBlYYbynUBTYtRcnSD5mqxgL4nbSpOy8LMWI5wqm3MwDAMg+XyqUwAotuSSWJtzJkmwt8hhPs95cu19OunTtdoaKrHz1Iq/8Sws8BxlP3t+m5/YYwGLQd8wwLxw+KaenSDqApik5ZgzrOt2A4OEDiJG0DHM++MUdrKa7imr2OltZGklG7sFBqhbkLcLd0NwSRr0s0jToYPYNIMiGEq08wRsdrYZDQZQxPFtvitRtRtsPonEOSdxbp+5wdAAs7CJJJ5RefniQJdtKnyBPwH54jLQG0E8ZGo2O1lsYiBYDmY98L5yoNB8UWGqSsSQBBsTcjbz9D5zs/O1S4AzADsdI1VaYJ8Nj9mxk7AegvjpBBu8Hq8z2apDBmqENM/aNBm3h8IHoMN9n5cU0CrMCd97mSbW36YWCaF4mZtIJLMFk7m4UAfADDOQzAddQECTFwZHWxOOqOjk3hiiE+X5YXZySQkQN2iRIOwuBaIm4kxyOKM5eQ3hAPCNuQhj94xy2vebHFysAgxaeePFmfovm/wAfUgHVpkjSxBEzMCZi8chvMx++OoK0aQxI2sAD5DVy57Qb9b4JmD0vb69rj4HBJMCdrDaJ2/vh8NVz92a80ZJo1QSFCwGOm4PDJgT6Hb5nDdDKfi0sbbIFA6+uw+G2IzuT1Mv2lRIDAaWsQYFwQQSNII/uQQJ2WNu9rXP47wFpoJPl3cyfvMzc8bwoftXsS5PoaHcLsJiQIBIXny+tvTFFpiYAgSfl/jfCn/jdJtWrSCSAWB8QUHcXAKqR0vyMYdFiZ+r/AJc8MeHFO0hTfM6soO24uD+fqCLYDnXqKocElp8IUReB+Fmgb+59lqnZMhprV1B6OJu+u0i20ekjmSWstR0ggs7XYy5k3MxPQbDoIHLGcE3f3Zk3exAq1NE31RZOASbwJZRBiJ229Zzc1/EBoELWpmnIn7SplwIBghX71QbEWN7g42S2x8h8b3+GAVsuzgQxWCCWHPy+Zxlw4+vu/wAjZndlr3qTJ7oksqq1Mgt3lQvLIzB+O9iIBA3BxswN7YXNJgqrTYNpmSwJkn0IMzzn2xEVoYBqV7+B/wAtfl+eKUUthbsZM9Pn+U4ohuJ6cvh++JX5fV/745ZnpAj/AB7YSS5MSD4jH+MLZ2izJURG0uVZVeSNJIhSIuIJBthgG1ue3U/HEu0THlNvrlGATI7P7LqU6a6qk1gWGsu9TgP3DUeHIvIO6mIkCD2dDVUNEqwqNBvIWFZWMVBINhEAEyRKgHGqJPP9Pr+2F89ATUSQUOpSpUmbrsbXDEGbX5WIrUylTwzz9H+GTxaRS4gTIc7kJJH2NiRTURsAoEWEaFHSE7irTZgkwyd6TCgAnVCuzEluJBpggTxRg+ZqOPswDLKRUamTKGBrNMG99W/uJY3PkssKYbSiJrvpUDhUWVZG8CTEkDUQLAYJPqdOHjzAaNKoiWUPVZw76n0EHSAYbikgKF8x8+7+vDRRpzA3rESSQP8A5RseODedMczDVfOUwwD1KasYgMwHWLHqQY9Djq7tqEK5YAENAi9tN2+NuhFxiU+pM1btHmc7/EdHTWBo0ljUHbjnWvehmD/y5DaDTq8Q1QVONHP0PtG0aVBRuLYKWDwCZiDUFNhtfBn7OouTOWJJaWlQeIzJs1t77bicRkaGupUqQZ100iBCpw1GiL8SrSVhtaLjHVU9gUmk133g22ZQ1yAd4JE9fzOKzMKJgGSYI2MgDreL7QCNzg6qFkAAb2AgetsEprLT7nCoEUcacb9OXnhTL5FEuNWwgNUdgBMizEibCLWw2DuTtckfID445pMbSCR7YsTq3gYgTwm0b22xPY6gUKUHVwKdW+qQDqnz3wt2qzd2QphmhVPQtwz6CZ9saGXpBVCqIUCAOgFgMKKqo998zJAGm1h7fliX2nzIPvcYlFIEkGOZg+mKMRtP+LH42x5yCwXTJkzEAdNp97T8BjmFjzJ8+kz6YsQN2+vLzxBcHkb9I22xmwSory9IGLU2CgGPX1OIsNpJI9L4oikzIIgeW/xkX8uWNRryTJM/H09Prlg1KmBbn9Xxyk8lAHngOYeopUKFIPUlSL8rMDv5bc5kAlmeTvYG374o53jFMvrPiVF/2sWv7osDF6ibqPrlhW5mXiTJNrWviajchz6jYYkE2uALbb+gwItufP8Ac/pgMSDY+f5YtS3nYAH8+WBxJC+W4M87G/W/wxcAaSFEL8SfMzhqgTsozwJ+HryH5YInhJIifqMCY7fhGrUd9rQTsLzPTTglQ8IPM39QP0mMbkZblkgRzME36b2GAZrMrTHeOTEjZWb2hQTGDxpXzPXl+wxn5nJLU0sReIU63QgTM8B4gehjn1gbAoUr56iXJGZqrJ2CnSAOH71IwJ3M7nFEztJtAWs7JUddS1FcMJZdKgsqhRJVSsEkGxETh7/xNIJA7wCZH21Wf+La5UCSIEC+FD2epY00tMzrerUNzIZVNQFdiZHLymVNcjoo07L1S1WoXAbu1O66ZYgmXW2qJlZBmNheQ3VqO6lqekB9QUgCRB4anFYg3+7zFjgS0FoItMVagZQNTLSB1C9j9mwAvsNo9cQKkjU1etEgf6QtImI7mdj0sYG+OVNlbYDU8mNI1FmbqWYmIiASZjz3Jk22xWtk3RyabPLxfWIkR41ZWtAswGrYG0EVDSdRr1gs6f8ASWxC7D7GYPinaTHlg/8APpuzOQBv3dSTv0S0wSYjljaehrK1s4aYLHSKgiRIIYGeJbrJEG1juOmL9kqiyA6szQeFTsvIvH9Wx21HFMxmkDHUrcIHgpVKkA3A4Fa8XjoR1GBNn5A0JUQo3iekwAQxxEErwtMaTDCCSBpOGDadi+E6ujRrZviKopepbhAMA2PG4BCDne8bAmARZ7K1SpHeI5tKldC2IPARqZbj72qfLF8rUZFVRSqcXictSJliCzmHvJJPD0gCIw9SUXJ+vr98eohtLC+fffUy8kGoA97TeCPErtWiNtSgagbnwqR57Y7Mu9YgCirrMgVQ9MC0SSVJvexXnuMaqcvb4TP5DFzVUc+fLGC10MlOx21SXp04IIFJDIjkXdmDDb7g2xsZKnpQDUzb8TxJ87AAegAGBM+8CZ/LBckgVAAIHKNo8sZLJnJvB5mn3TaeBiYG1N4BsNwIF/QfC2jTkTtPU/X1fCuVeOFqeg3Y7XuRI0za8c9POLS2rSvLl77HHNqkcudHBfOfrzx24ETIt+v54hvYDqemJRxHDHqf2xNUhvJAktMhRzvfmI8us4u7qBAE47nuTH18cReZ+pj9MDMiajnbYnpjpjTGxAn698VJiIHv1n63xVyPYYEJc2PkY9d/0wEpNo6T8RPrti1c7kgnkPyGJVpAO+/wjb9MUrWQdPBfMvAEna99v7DFQkkgfQn/ADjmWf15+s/HClWgyoe7qaPCRKhgDI4b308tIvJt0wIpJPd0OkC4SxP3gOcQI68sBJCgME4TTmF/7HU3p94/1dRgFNmSyqWQHYnjW0xDRMwDvPH5Ye7OrqygB1M8gRMmWgjcGJm3I2HKoq9wcP2njO0v4ZrtUd07pPtGZTpo6hrFVdQJoGJNQFgSdURIuTo/w72RUo1arVkpy3+noVNWmS77UkKrOixJHCkmZJ1s3TFWqtGkQigE1CAQGKsFCAKVkTrkzEjTxDUBo5Ps1aZbRbVFoAFp2VQANzNr4vLwMoyWGUWmPE8FuXMD/aD+cScQxsWPTb654XpdsUW4pZKccNR1hGAmdL+2xgmMQ1OrVWG001dRwBSagUgyC86Q/wDxMdTvjnP02O0eE4/qwKgs0lTXKi06suBsPex+jitHNim1TvyochBq18Ggau7XVCw5ZnMEAsWtIsPQ08uIiIO9vh7++M86adQFXVkdoZZEqzDTqWLkEgAqdpkEaYJ4bbGE1TQqnaVJzoWohb8CsNV+YQcXyxBWjTALMy7Aa6j0xYggAMwm8Y0sxSBXSQrL+EgMPgbYBlMqlO9OlTpjnoRV+OkCcS/LgFpee/f/AET00ShbU1m0wHqzqIDFQgMlipBAA2gjEUVeXRAaSQDrqKzEsdQhQW+6FUmZkuLWOHlorqNTSNc3aLxHXrFvS2GKNCSemBZwLaWwDJ5QIOAWmSTJYnmSd2Nrnf4YaqUg6spupEG8ew/c4tQzKlygdC0SQCCQOsDbBmW8zGO6iorJxcm2IUJ1uhYtGkAmJEiSLATEqffDojUSY8vny+tsYdbsdGZy0FZ4QUVoUkFvGCQSSeIQbDeBFaeWoKXQ0UchgLUUJNhBawWRLiTGxxC4tLI1k3WqA9Y9cCrVFUTB+Z5xsJ64XybArCroCnTptFoELp5DbpbywPNZ91bRQpNVeYcyFSnaeIk3bbhHUTGOqkmrRlFt0EXPITBJt/Q432mVt/bGnlWBUEbG4sR8jfGDTo5+oOKtTpf/AG0GqfR9Y+eNjsvLNTSHfvGJJZoIknyJMem2FMZQrmjKbIEuCKlUMFgmaZETwiChAmCbAeu2KuhTxjWDp4kXSAWbSdQLk7lTYzf4PPTk3mQN5gx5GZiwxTT91+NWBsSDa5IYWlbi/nfqeKk0FpvzKwJakrQ7XJtqky3vMG4+PmMXq0YuE1E/hCzHKWtPx54v3FMRFNFHIaR7WiDv88RkzodqY2Y6kvwxC6lHMENJ07Q1tjCpvcnwoNNIEKX+9fIg+m5md9gcVp1Zkgq8WOkge0E2+N8aRe+0noOXubTilJNRlt9oHsd+e+K1p7o5eG1sxFVV2M7ADad77gc7C2LVAUI1QV5NYEevX5csOiBIX44XLAGTJ38vYfPGUtTpbGcNKt7gXLOCAtiDuYtztEnl0xYZaTYlTzMTPUxsrHf1mxw1QJAAi3IgR8R7YCzQwkESbDz35Hlv++FK20ga2bO/kBB4jqmxJNvVQQD59cTSymzM5MGbAKLeRk/P5SMFy9SZn2MWjyPtggE35efPrjlJyTpnVRi8oVzNDVUQwoU+KeYFxaI5vblIPLC7ZSq5VXNKoojUwTQZm6j7QspsJ398aOqT5D54ze1atQstOiw7wglwGiBYKzMFMKOLhsWgQbHFRlii4Qeq0Z2VzPdZhoWo+gMjXWZLvUTidgp4XM3nbzhuv/E9JiESqtJiDrZ4IpxuAQSjVL2EkWJvEG+U7EppSALM1oiSqyTLQkkXN5JJ88aIQKgCjSBAj0/sN8SpOMcuzvPiRlK6vv8An2MLJdlI9FS5qqpLFKYqVKYFMs2jUqsCWZYYhpuTYXxcLUy7BlqO9CVmbmmNVwVVTqTSTBUKVK3LA208w23n9X8sMUNo5yPoY5cPiNyYSm1uFp5hWXWrAoRqDC4K9QdsJdj5EaKVRp16A14szLeLWsSPc74TzXZVMs0KEL7FTYvMlWUnSQxgxF788amSzqVEQ6hJHgJEhuakbypkEcox607OKynXXv3GWjaL9B0wOqdPmSOd7emKUM0j/wCkyMJgspDXG4tzuPjirNefP6/LESneEFVud3YEAb8/h/nFW0VEWNRBg2LLIE77HT5c7YJ3WtW1SNQiR05x8sDVY2EdB0jl6RjksDudRXSLDSL2Fh8PMnE0hcecfviVv7mccDBvudvffGMQ4+Ex88Dr1lTUzQom9rk7AAC7MYgASTYDB1IAkmwMx/fCWSl274rA0/Zgi+k3Zz+HVwgLvC33gKFJZb2Exlatu6p1abTOpqiMAIII06zx3twsAQCZuDo5bs+oqBVqBBeAomDvJd5ZmLXLHfpN8OAiJJ32g/U4rAa1yOZPTpjKkLk2AyudYuUYUwdOolX1QeEQRpEddzjRpbWM4xexqqlGVYhHK7QYhXWbAE6XBkTvvM42aG1598duHbVsh7inUnqPr4YU7SpuAHpmGESDYMJIgnpxc9rHlhqkpO1h154hOXn9GfhjgZpNA8nmFZQwBk2IMSGBgqY577YjOSXoqbDWT6kI8D1vq/4nAxlTTqa1urAysAXvBnyBj0A3scK9sZ+VKSoextxFSCjACQAz7aVsZK2vISuFbdP4fazXqWAG044NC+ZJ/O+FHzVSYak1hOpCrLvFpKsf+uONBngVBoQXK6pLTfSxFgo5gE6ttpDFDpIFRn/0yFXbWRq1eSCRb+o+wO+Jp0KwsKiGObUzvvbSwtM7yfM4YBjoOnpsABi1FZAj6+t8N4M5ZwLvVqgT3a+YFQk/8QUAPuRgVBldVZLqwBXcSpGoG/kdjH6YdqGT6Yz+6ekulUDKpcgB4OkksFC6Y4VhRfkBzxfDlTJ4kVKPr31HEpNEeEG5veYGLaTN7/W0YSpVRUI/l9JA8VQgxP4BEcW876YgiTglJa9+Ok0ECNDLPMjUHMco4Tgll4NHhuO+GFrZpae4JZvCgHE0fhB9bkwBMkgYjJUitLijUx1vBmXYzAO5UWUE8lGKdjaDTFQEM1QAu4i5/DP4VkgLNo6zhikJBBPt+eJLl5fKVZZG9gDIjmb4DTbVv5H3vh2eQ5b4HpsOsH545yjYRdAKMEkiGm1r7bj474IVhYHn8rYouVh9SHSDZxeGH4o5PbfmOsDFqVYVFVlYFCJEbRE/pi0ktiXkJVQNbcMPY4D/AClM2KK076gG9JJ32jBpsfX5HEDyH9/rbCm9gxdi2QqKrVy5AZTLTAApie7I/p0zfqH6QCZLNK8ss2tDKym4DAwwBgiP8g4pW7PVirOFcctSgkEwbHpIB032GFu0GqU37ymgcMFUzqIBXWZOgE31RMQNO4thdHRNT5ZNJnJty8sJZ3tJUbTDPU06u7SNWm/ExYhUWx4mIBi04y0qVKvjzNOmpHhRhTJB2kglwYG61FO9sOZfsaBwmmEPFFNLM0g63LMe9aAYJ6zchYhvTWClGK3YzRzFWoqlaSqCJHePtPVVF4naRyvjq9OvB46fThRgfQE1LfDDlLUBxuGJP4Y6Wt+eLmSDNv3xVkX0Rlrk6jIVqVCqlSGVQskGQdTtPKY0hY59BqIIPkfl5YksN+se/tjkIAPQfljN2GdgRAm+95/QemLo4mwPrjF7d7dGURXZC+rUYDKpgROnV4mhidO5AMSYB0KubYEg0XMNAhkIIkw12ECI3HOL41OrDAopajUUKmqnUe5A4gSAFkzBChAIIkqRc6b7mUzC1FDowZTcMpBBHUEWxl5muz8JotpDb6k6kBhxSLX63xo5CkFSBO5NyTcmdyZx04bexmCYk+n1zxI4fM+Xp/k++MnI9oPV0waJboSwNpBUwCuoFTYE7TthkvV16AKeqNROpoVTYEiJJJDwJFl3xzodLumi+YzQQEsCx5bfCSQBO2FWygCUnDEOqyW3BLwXYqbEzJ5QCdsNLkQOLxMRdiJkE3AB8IsLDoLmJwwANuI9RHthxWDNtYQlQFR0V1q+KImmNiDYgNvfryw8wk+Qt9fPAMsgpjToIGqZF9zuw3nabRfpJxPflhKCxiHO0biBufePfbAyE8BXG8WG3mT64FWrHSFpsmqQOKSIuCOE72PwOINIG7Fj6sQOUyBA5Xt+eM+hTqPpqKEgiVRmIWLaA0TpawNlME+UFSKSe44tLMASWof9XHn+I+Q+fliqZl0GqtoOldkDBi0kQAx+9KgLe43M2z6+XzR4opjQhhVzFUyQSVX/AE1BOw1EexxoZHKkor1GckEsilpCg6gkkXZgrCZJGqYsBGTSK0dX33zIy9GuiUkU0wFRQ0hmIYC+kggFdgJ/Dzm0otcNJagZInSHBiTPM3jb9eToTly+rD98DzGYKKxAmLCw3kADeBJIuYA3Nr4yJdyl8QNHV9qyFZNQeIEjh00zEEEmFInr5DEZda4Ya2owbnSrz57tG3P5YNl0FNQo4iBc9WN2PmSxJ98GiANVz5/PA2U9ySPUz/jGPkP4joVagpIyl5MqK1Jjw+KArktB3gW54N/FFKpVyldKIYu1JoAOkt/SpkQWEgGRBIx5XN18rWAp5SWq6qHc0hqBy7K4OtqR/wDThEBBkLqErxFoxUYpols93qXqYHTbCSLochZ0VJItOlxc+itc+s9caB0+X1tihKxN4254gSmmASb4IiHc2t1+flitQiARsD/g4GbnqfrljIGEruLAfLCPbFchAiyAwgkR4bAxykgkA9b4eAEdDhLtJC5SktteomdoUC8EH7zLYjmTywxWcinnAekg0rwqOGQIFuZud/Xng4pcuWKIhGkG9gLk3MX69MERhPqLYzBC2azqUiAwckhiNNKo4hdMglFMHiEDnBjbAP8AytMgMRWgib5esD4ikBdEzI53i+18T2wqSuuiKh0tBgWDcLC/Ub4R/kqMKVyQM/hFKxkiOJh0nCkqtmHl7VpsQYqRFvsK3Kbng4Zi07264he1ablEUVRqJF6FVQCAzHUxQKBCkb7kDmMK/wDj6IWDkZEkgRQ3gCY7yNlXnyw3kezqacSUlpswAOkAHlIJFjEYzoxn/wAVPXWnTNDMJl2OoS7UlBbTwT3itKqSxIW9hi1Z6xd9FRTxtC95SBHitBpEiLSCSbYU/j+tQWnTFdahB1rFN0QlSFDJxblhFhBMG+NerUhnJyxYaiJ+xOqSRIlgYIJJmDuIOH/lGK9nmrqh2V1O7B1MRyAVFF/MyIxt0Zi+MbL1mSYyzgmTbuQN45PE8741smxKAsIJ5SDHlIthh+ozPPtWTvGUMmh312YKVNlLK4YG+/uRMGBoUq9FBC1KYkyYdZJ2lmJJJgC5vicdjh4vKgc2SM1SMk1U/wC6/qcX/m6XOun/AHXHY7B4hOoq+fp6bVEj/esxz54TNLKyWIoHfmk3/PfHY7G8Q2oUNaixFNO7WkGBeCqhojhH4hwjU2xACiZbRqJmaUQKiAddakmdzM747HYp8TkLlbLjOUtNqlP/ALr++KZTO0hSQGpTkIoI1LuAARv1x2OxPiBZzZ+mBJqpPQMtvngdXN02R4elJUgKz6QbGJMyOLmLjfHY7FeJQKbuweV7SpcK97xhbltIkxc2sDb06ThxM1S51KdthrX533x2OwPiehWq8ga/aSQW1o0XCh0E/P3wvme3kBMcQNgQ6i1rwxHUj2xGOxUZWbURQ7bpmzcABmSyEf8AtJOGUz9MokvTUm5BqIdM3iZgx+mOx2CUqNqCDO0yI7ynH+9fjvi387TmBUpjz1r++Ox2I8Q2okZ2kL96h/5r8r4TqZ1O9pN3iHxr4xYFQ0noJRR/yGOx2HxBjOhwZ6l4u8pzt412+OI/m6QH+rTPMca/DfbHY7G1hqA1s0CeGvTH/MefIMPK/kes4q2ZWQf5pFgeHVTM3J3N9rYjHYfExsGooaw/+sT1+y22/ME4ZHaNMAKKtMkAXLpJPWAcdjsHiDqMnt6tUKr/AC2Ypq0mSalMSTGmSwaQOKwFzGCZjNNL6K9PxGPtaNhJixT03M47HYfFxsGoZ/mBH/rFN+tHoBAt1BPufbW7NYGmIcPvLCIJn+kxjsdjpwZ3Ib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hQWFhUXGBobGRgYFxoaHRwYHxwYGBoaGhgcHygiGxwlHRgXITEhKCksLi4uGx8zODMsNygtLisBCgoKDg0OGxAQGywkHyQsLCw0NCwsLywsLCwsLywsLCwsLCwsLCw0LCw0LCwsLCwsNCwsLCwsLCwtLCwsLCwsLP/AABEIAMgA/AMBIgACEQEDEQH/xAAbAAACAwEBAQAAAAAAAAAAAAADBAECBQAGB//EAEIQAAIBAgQDBgMGBQQBAgcBAAECEQMhAAQSMSJBUQUTMmFxgZGh8CNCUrHB0QYUYuHxM3KCkhU0okNTVHOT0tMk/8QAGAEBAQEBAQAAAAAAAAAAAAAAAQIAAwT/xAAtEQACAgECBAQFBQEAAAAAAAAAAQIRIRIxA0FR8BMiYZFxobHB0TJSgeHxQv/aAAwDAQACEQMRAD8A+0KN/r62xDnb66jHIZnl16/X98cpI3EzzH0MAFl9fr9sdq6D698QTO4/X/GF81nOLu6cGpznwp0L/wD67nAI0Fm9hij1unx/bFKYMKGJaBuQAWPnAA84AxfTJ9Lz+2MY6lfefr0xbRf69/0xzch+XzwnmMw8rTpwGYFtTXAQEAnSDLGWAAtzJ2g4yVugmdqhV1NCqN9URew+fLmYwp2Fm1NIKZDKzKQRB8TEMAbww4h5HyOD08iQwZ6lSoQZXVoAUkEWCKvKbtJucU7VyAfiB0uAYfpF+LqnUe4IIBxx4kWvPE6KktPz779BpeRvfBg3kcYuXzdSoAFZFI3VlYnc8wwmIjnNjN8OAVxYPS//ABP/AP0th4fEcsUc9h0Ebn6jCfaGXdjTZNKsrfe/CQVMxfmDp2JUYZB3J5fW2OqLsTv5cv3x2Mpacoz83l2pRUFRm0xqLBYCXLGFUECw2/LD+XdygLKFa9sFqorqQbqwIPmCIOM2oXoktqd6cXUlJUzErYFgZNiZkCN7YqtXxHyPU++OVo5WP0f0xIf1OJldv0xrIorrOyj32xWmnOSOpGCkiOfwxSo9iAPLGEhTuZJA54DUSpqlWRVHJlJPnBDW+GGWEj1xBOw52nGMeNyDZitTFFSERZ7wkNTYszO+kmQxGkoTEFjqltxj0XZ/Z60V4FEkAFubATE+VzAFhOBNUYVqtUaYUilpkA1FVRULBj95Wd1AsLPJuCpKPaUklKdQqCQfCDMarqzCJkQefpBx5nCjvNW218d++/UvnMp3ukGVZTqVlMMjREg+hIgyCCQQRgOS7NKMWuWMaqjkM7gTAkQEXnpEASYAMnBh2kATNOqD07st7ykqd43m22KVe1CTwIxXmSrL52DAfH8t8KtbHOUZVnYD2dU7mo1FlADs70mXZpJqOnk4ZmaOameRxrBup+v1xiuFqkLWVgTYqwYoWkkaXsA28MIJkCOWFMtUGXrvQpinTV2VkXSQuyKdN1UMSKhgTMExY6lqxp81n3v1PQgzsevwk/DEiOhJ+t8KZc1YhlQteSJVYjYCWJafQCeeKmtUaT4OoneIkAmnbnz6Y4609voyFgbBvA+PncxhrLm2Mqjm48Um4upUkb7qvpynGrlqgYSpBHljrwppyr+vqYoyT64TqZl2siBYPiqHpzCLcj1KzGGWqclsBz+uWB6bHHoBk0ajAcTBjO4UqItaCT58+eJUAE2Ekk2Fp6nqYGJ38x5X/sP1xd0O/P654xrI0zz+p/cYjTF7+k7/ALeuJoqCJn57Y6oY2EefTzxg3ycq7dDv+g9N8ZlOsDmSVBAKaGMeJlLFfQDj2JnXsInGtMQPgMZWRMUzWFNqjVHZuHTqKFm7vxEAAJptP64GXFUmzVDHpv1wOoQZUzcQR5ERY4yq+bzUnRQ4eWoJO3lWHMf+4eeKvnM2GP2Ii4sFMibEfbCL2uOhtsEkt2j2SwQGg+hgbAxBH4bDfoRcdbkHv4b7Uesjh41oxVrc5uI+BHkR0k1OYzQE9yJjovnt9t+uM3+FqgOZrgcV51bgzBiRIsVjc4hupfEauL9PzX3PUv8AXmf0xctYddv745jAjn9c8QeU7+WKA6naRBxnZ3PeKm1Ob6dzF4gkxbrY740VF55n8vr88ZnblcakplTUJDMKYUsCwgJrGwSSTJgSo5jGbGCth8tnFFFWeoFgAMXIHEOE6iTEyDi1HP02nTUXzkgEeoMEfDGdQybnRLgBCWUKoVQxDCdME/eM8fXDVWiHINUByNgQNI9Afr9I1mk43jv+GXPbNEmFcVLGyENaw5HqQPfAz23TmAlUtfejVCyLGapXQOd9UYMygiGAInY38+fqcSoiwFo+hg8Q1x6d+wqe0qpA0UVAM3eoV5bgKpJE9Y5+WBfy1VtXe1ZFoFPVTAtsYJY3m5YzIsIu1MxPP8pjBKvnz3+M/viXJhqfLBkZ3P08qqKQuqo8ABkQksZ4dbAG521e5IwDsLtZMy2tIFgCC6NMCbGmzCD39IyYJBHlin8S5Ks9Wh3VPUATrOqIGpTx/apKkBhYNczsCCL+EOzKqUW/mE0P3krDlpXu1Xc1KlpmBIjStrSaVVYcu/iegzT1IIpxNoYlSBe4Kkgm3nz8riSu4EVRBJEaRv5ABmJPOOgwzUbTxXOw5SSbDymSMBpgyWPi/JeQHy9TJxxlJ3pRhCv2lSJKMswfCyuTIIEgKhBgkiQTeImcIV8xRZ1ThKuyg/ZsEQqwd91AAamSpaACQAecE7W/hrvqlR+8ClwB/ploA0WY94A6ym0DcXtBpTzSUq9HKVVep9lTRWBUKFcuurSWknVSggatKlPxNilw092336JFKUo7GrXp/wArFRCxy4/1KZJPdrzqU5uAp8STGmSoBENpZjMqilmYBJ35Ryj1PTC3Yjk0FDeJCUY+aMUY+h0k+hwOj2DTWJZmRQRSUkaaSnfQI6cImYXhFplpcyrv4jmWqJVhlKusm/5j440k2x5nL1KdDNNM01enSAOlody7rLMBpBUd2ouI1AWGnHpKLSMXD9RpKjNGUqyYrE3mO7SwmQCYG1sOKh0hWMwAC0RqMCTAsJ8sAyubp1J7shtO8GN+c8+YtNwRuDg7H/P1yGOpDTWGWB3j+wxBJ3I+GKE7wNuc+/74mTN/odT1xgBV66U4NRlVTYFiAJ5AE89/hgbdoURE1ad+etY3ItfqpHscHrVQqsSJCgkg+V+eEUZqzQp7tFAJIUazJNhqEKsDeJM2IgyFJWFzGcJYrRhntfdUBuGY89wQu5tsDOGaGVFNKaiYUBfOAP7YzXpFFr0qZIjunW5kKx0katSkmabmS3PntinZtasIDVECqQftFJZgdWrS5rtbYAmY6HGXqaeMG07HTbfy+rYRrB2LKJRAeJ9mb/Z+Ff6t+nXGf2/miwimCyX1ENpAaAFN1hwCdUTFr2xjvncyDL16ghhwzlwYILTqNISoIVeRMn0wok9hQoqijkqi07Ae/L1x5jIZrus3UejTL5eqUBdRCq7MtPhtDiSpkcg3QSszVnSsKtV6i90TDGhpsweVK01ghdQnz5kCG69cu1NXCtSFghYtJWVU1NjBcLciBAN54eHFk7wduElz2f8Avv0+90bVXOsdRpKrKhIZnbSGcGCiQDcGQSRuIveKV81mArGKKQCTBeoSAJgCEvhLMdnltIWjQSARwsVItAAIp3AkiDaOR5NdmueOm7anQi8kmCAwJJidzcAdItinJktreJidk9rUq9Jq2YqyBV7tSagKAgA6R3YCzJa5EmwnbDFTOZVATQekjgFhoAUMeYcgQQSBJNxvYicb2sgi5sP3/YY812h/DVSo9R1r6S+wZKjDxFwHArqGAkgQFNlkkALgtNh4kupu5TOq9pCtE6D0/Eu2pbi/mJg2wyV6YyquXZVy9NXBqKVh2BNlQqzMuoFtQOnfdwZMXIc1VBIanJ5FD4v+4UKPLUcGm9jm2kPlhzI2547WORvt+2Fgy7SL/wB7xvgquBsb+n98FMyaexIEmOQt8vo4kKAsnaLzgevaD7m5+BxTOM2kBQWuNyBtdQItcgCTtf0xE24xsSTUJJIXhMbkgm3MRb0PuMX1tI4Vt/WfL+npP0bDVqkXpsOo1pOxNuW9rxgibAldJM2JBPqSN5sfLBof7n8vwYoWZoLRAMwAehETN9+nLlgiLJ8hH16YgCdrcp+WLix+vrpioxUdjA+5BkSYvaflO8b4NUYCPl5fX6YR7urqLB+HVOmVjSCLT3ZMwDN9+YEQarWIDPpLFQSFG5iTA8zim2wSS2A9kV5eugBgEN5Bms6z11CSOpN+Q163Tr9HGZ2SoWgkccwzsscTtdjeOZ9b4aGYDNEHV0JW14AIBOFpvYykluZvaGaNY1MvTpPKPS1VDpCLdKoYDVqaALQsEiOuPR0WkT64852dUNZ6OZRAlM02BbUNVRDDIppgQCGlrmVuPvNHo6BJF8VDc7T6GXWV0qGoql1ZVVlBhuEsQwBs3jMiQbDcmML1+0mJARYDSFar3lGGgmwakbgCRq35Tg+cz0Hu0kuQQPJiOEgEHVuDsYUEnzpS7EGiKrM7TOqZ0mwGkNI9SRc38h0foZU1cjIzPadVCCaqMkgMyS4FxqBKZYgQbCSJnkRjTp5tqpPGaAMQukd4ZmJLgqvKFg3B62Z/lAt+8qwtyNdoHFsBeYAjaDhftTi+0WVKDVcEaiAZFxaBswm5G4EEbrcFKKwln1/wj+XDsGaaqrOkVGGkkxxBRTvsIO28DmWS7RpBUXuUWJN7RJj1xnqj1SlSm2hFH2YKzqBEMTpeCsEQJ3UG0YIvZlhrepUNiZYQ0EHwQQBPS9yJ2xztmkttUv6FFzStVhV1kqslyFOkOQWUVSCwE8rXPPdnsztlMwaqU1cGnzcLBB1AMuljbh5wYKmL4arZaAhThKDhIkCOQIG6nbnvIvfGfTyWYVm7vuV1NqaFAJJuVJCCQJYBjc72wYaM4p5R3afblPLtSVw5NUhQU0mJenTk6nBiag2BMAmLYa/8lTDlRUXUJBAaTIMEGNmn7pvY9DCGbyLoGqZhgaKqTUuJprBLEMwCgKN2XSxA8gMaQ7Pp8JBcX1D7R7neYJuT15gnrjYNpit37Hn6XZNWkK7ozslVl1BlIbutVQvopy0vpqsJIUmBbaI/h8U6mbrRTdUCGJKOjAnurwmqdKKQNbDSw3i3of5wF9BlDJgNYtE+A7NtNtpv0xTs2ro1U2MENYepdgR/SQDHQgjCm3YOXl/n69/MQyXb9OXpsdXdtpLDUSBLhSdSqX/02ErqJI2NmY+bzZV+908CA6mGkSukzLOygjUVgbf1TIDFOjQpOxQU0qPxG4BMajMEzAltrb4ZBFRbGQeamRvyZTgbVm1Lpkz37dpfGYOujBiJv3tvEtjB+eGKPaCNAFVSzCQilS20nYmY5xIxY5RACIaTA8b3mYji6TiadEKSYI5RqY+cXJ6D6nBggMPCSef6YtTad9+fr1GK8oOxHwwDNVDTBYKWIiAOczueQ/WBvGBtLcApFoPImPT6jECRtMYSZKzXZgvkoWB5XDEje89LCYDFKuUUmp4l3CiJHIqsmZ/M8tsQuJHn8zWNaoElrdT57C59sAUl2B5A8I22tq9T8hGxnC+VJYBn0loHh25TpMbG9+djh2lz+vhgXny9u6f3GwWo9Tv1P1/nBGGxJ3/zgYWwPT6+vbBmE6Rz3OOhgGVrHUabRq8SkAwySPms6SJPI87GZhfz29B+lsLdouyqWS7JcSJJFtSg8iVBFueCKQRqBkETPly/TGMXJkdB+fMTiVHPmPy6yMVTY+gPzxdxt+nwucJhDKoE1rJUI3DFuBgGAjYgMXUSLAARbD1OqSBrU+R2k8pEkj5+22M7tyh9m7Jq70IQhQtOoXQQsazMwCD4j1M6aurlGUgpp1KQZBBjSR7T8cU9rJ50IVVWjXFWClNwRV0gldfAadRgPD/8RS8dATYY3clmUqIGpurqZ4kYMLGDcW3wg2do7GpT1Tp8aAhtoN5kQbdQcaWXQAGABJJ2jFQ3Ol4PL9kZcTLFyrMS0s54hVqaUM2C6tXh4SYsBGr0zMIJO0GfTnjz1Hs9QqjSA2osWUW4o1IARdCAFM7xO98PamiGYlenM72J5i3qeZODWkEpSbt5OLF5NwDFtRELAsRIEzM4Rq1O8c04YoDFRpIsQ4IncQQNt7jbcuazsEKolzcADURvBI9QQJtzNgcHyOX7qnxGTAJvNwqrEm58Iubn5Cb5sYqsimd+zqMwQRU4W0gCS8KjPcAwwZS2/EMY+V7DdoU0lVepWiQIUgEgMSYMCYm5x6DtPILVpGm4kMNJEDY2NjaRuOhAxOSzjklaqgMBuhJBIiRpIBU3Bi4g+I4q8WiNT2ffewfLZZUUKgVAOSgKBuTAG1yTjF/iLL13CU6Ko6EqXVtBBIaRqlgQJCGVnY2Nsa9tyb7mBPtOLipYgAyPeDiE6dieQy/ZebVqKlF0ioms6lBCApJCiqwDCGKxPKfP1n8sEUBOEDzNh0En622xdUiOpMz6Y6oYaTvFh+vxwuTZnkHpDr3byTG/hMgxIIuGFriNx1wlm6cd1NRTXWdOrg7yxlJn/a1ralUxFsN0zBnBXXWIKgjzFjG2/wAZxrzZoujy3amQTM13FSnXLGlo092qq6EMu7oYK9448QHqGM6HZLUqKrRViWLOxU+PUzNUYsqqNySRa/InGrlsn3ZlWYKB4CdQG3hJ4gLbSR8MKUMrUZIqtIDA8jO7GIVSniMRtPxdVrJXl9e+/wCy3a2XLIoVA5VgSDBGzfiIEzF9xy3OK9l5VkTiBB5LChQZ3GiRtEmeQ2xm9o9jV2qUnWq/d0nnh1M2nVSYqVDLq/0yNXGxDkEESG0cnnmdqhcWDBUQKwaLhmckwBMjYRpIljiJSUVljodN8jQqMAtyAOZJgQPXCmYzyE6dQWCJ1HQd5AAMGLKZ25czBSSSGaBGwGw2vPM+drdLzQ5VWDE6p8qlRRy5KwAsOQxzpy32ICzbffl69CMEqix6iPb6/bAmJj/GDkbjyJn69MdGYFUPERPP6ti9IQJkXvcx5YpPXoP2/TEQAJEen9sJiYtG9+W0b74MkaTHx9jgNNSqhSbwSxPoT7AfLGdV7RZz3eXAfUranvwQaag3ABVgzwwJMoYVoaGrYI1KYiOfl9b4HlqYQaQSQJiekkgTzgGL7xjJ7QyTd2Er5jUHYqTpWmoRUeqWZd9Q0SCpB4VJkBp1crVOhS7M7ETJXRvJHB92AYje3W+NVIQWYp1SZp1EVYiGpF7ybgh1/pteNPrjJ7d7Tr5amHNWm5NgO6Cb9WasBMKbSNz0xuid5vgNKgxDM7MgkhVWxtYOxBkkkFgJAgiRO2RkB7SzJDUkWE1S0xLALp2Tdm4rAc7kEA4BkO8ohKempoSmEpsKbluABVV7vqBEHXwwQw9A53sisBTOUcUoB1nUVLXVlY8LlgCanBI8W9hG12gjOGSm+hip4ryskARHONRHmo2xXRD5eXPvvcXoUajhWR2KMJDd6dRUwQSO7sYO043cv4Rjz9H/APy6aZANHZCFgKNlUAbACAF6bW4V9BlWBUERBuCLgjqDzwxvUU1R5yqzL3fHUJYE6QtPXysYSBcgdBe5icZmb7YahUqLUNRmEkaUpNTXhUrTktTcu0zqaFN7jSY9FlsoELEFiWiSxkwJgTvAB5k4892t2HUrVmqKyaSmiGZgbgrogKQFJMlrnyteU1zHX0+iNPsav3oStGklXXSUCkcWltZDsGOqiAIJEczIOH2OpvIbe398ZmSyhpZakj1Vp6SeJSYEs5CyYMXA5XXpINsnkWKnTmnJ2nxQwYv+KLyAR+G3PEvc5SlJvY1Kx2A3wBkHMAwfX6O/yxbJ09JiWaJEsSTvzJJPlhTN5Co5bTVqICfu7CA4PPnqn1UdMZYB7bDtYRb3xLdIPy+AvjPbs+pBPf1NntGxYQpEndSJjw3PD0eNYLAN2gWmWI6meVjc/M4mUlFZFWyTIEzHTAxvE+p3vhBss7MxNeoCSSEiygmRpINwJA9gCIkEidmOCAcxUMKAdxJBmbGQTFzz+AGi08oLfQ0tAt7/AKD9TgNNzBA9tsJjs+pEnMVD4TsLw7MwN9iHjyCr0u3k6EU1BJYgDiO5jn64oyb6BaYM7mx6/LCedzAXUA0S2ksJLTxcKAA6qltvug6vLDGbraKdRy0BVJ1Aatgfug8Rttzwn2bkNHE6r3h3O+md0Vzc3klvvEsbTGIbd0jolzYhQo06sIasVxDNT1nhAAHdtR1BtA1U7yCTpMkNBrW+xKrpdAS0qlRQA1oNPWoWohuDJGm0gbh6n2RTSu9cA949jeR4UWYjmtJBvy+BM5k9cENpYqAZupClmWQdiCSQwIInntilCK2LjxFdSWAEKx0itUVyCNFQwZ/2EBjB5qY235udn0GUMrtqM28VgZH3iTtGF6WWdUSmy0nQWbUWPDqtpXRBOnlYCwuL4pSyDgTqC7aQofRImeFnMDaApUiNziiJKPLvv4GhVOk9YI+ZA5+eLu0W5mCT1wlQrlgadQQwj85F4GoGDBAGxBAIODtm0WWd1RUFy5CgX0gktETtffGccHO80w1MEXNhtGB5cgyWgDVpXlP73mB0wrW7ay5IC5igxhWCrVpk6WjQ8arKSygHY6hEyJrl8wrMoJVkqKNFRWlSDHhItBlYYbynUBTYtRcnSD5mqxgL4nbSpOy8LMWI5wqm3MwDAMg+XyqUwAotuSSWJtzJkmwt8hhPs95cu19OunTtdoaKrHz1Iq/8Sws8BxlP3t+m5/YYwGLQd8wwLxw+KaenSDqApik5ZgzrOt2A4OEDiJG0DHM++MUdrKa7imr2OltZGklG7sFBqhbkLcLd0NwSRr0s0jToYPYNIMiGEq08wRsdrYZDQZQxPFtvitRtRtsPonEOSdxbp+5wdAAs7CJJJ5RefniQJdtKnyBPwH54jLQG0E8ZGo2O1lsYiBYDmY98L5yoNB8UWGqSsSQBBsTcjbz9D5zs/O1S4AzADsdI1VaYJ8Nj9mxk7AegvjpBBu8Hq8z2apDBmqENM/aNBm3h8IHoMN9n5cU0CrMCd97mSbW36YWCaF4mZtIJLMFk7m4UAfADDOQzAddQECTFwZHWxOOqOjk3hiiE+X5YXZySQkQN2iRIOwuBaIm4kxyOKM5eQ3hAPCNuQhj94xy2vebHFysAgxaeePFmfovm/wAfUgHVpkjSxBEzMCZi8chvMx++OoK0aQxI2sAD5DVy57Qb9b4JmD0vb69rj4HBJMCdrDaJ2/vh8NVz92a80ZJo1QSFCwGOm4PDJgT6Hb5nDdDKfi0sbbIFA6+uw+G2IzuT1Mv2lRIDAaWsQYFwQQSNII/uQQJ2WNu9rXP47wFpoJPl3cyfvMzc8bwoftXsS5PoaHcLsJiQIBIXny+tvTFFpiYAgSfl/jfCn/jdJtWrSCSAWB8QUHcXAKqR0vyMYdFiZ+r/AJc8MeHFO0hTfM6soO24uD+fqCLYDnXqKocElp8IUReB+Fmgb+59lqnZMhprV1B6OJu+u0i20ekjmSWstR0ggs7XYy5k3MxPQbDoIHLGcE3f3Zk3exAq1NE31RZOASbwJZRBiJ229Zzc1/EBoELWpmnIn7SplwIBghX71QbEWN7g42S2x8h8b3+GAVsuzgQxWCCWHPy+Zxlw4+vu/wAjZndlr3qTJ7oksqq1Mgt3lQvLIzB+O9iIBA3BxswN7YXNJgqrTYNpmSwJkn0IMzzn2xEVoYBqV7+B/wAtfl+eKUUthbsZM9Pn+U4ohuJ6cvh++JX5fV/745ZnpAj/AB7YSS5MSD4jH+MLZ2izJURG0uVZVeSNJIhSIuIJBthgG1ue3U/HEu0THlNvrlGATI7P7LqU6a6qk1gWGsu9TgP3DUeHIvIO6mIkCD2dDVUNEqwqNBvIWFZWMVBINhEAEyRKgHGqJPP9Pr+2F89ATUSQUOpSpUmbrsbXDEGbX5WIrUylTwzz9H+GTxaRS4gTIc7kJJH2NiRTURsAoEWEaFHSE7irTZgkwyd6TCgAnVCuzEluJBpggTxRg+ZqOPswDLKRUamTKGBrNMG99W/uJY3PkssKYbSiJrvpUDhUWVZG8CTEkDUQLAYJPqdOHjzAaNKoiWUPVZw76n0EHSAYbikgKF8x8+7+vDRRpzA3rESSQP8A5RseODedMczDVfOUwwD1KasYgMwHWLHqQY9Djq7tqEK5YAENAi9tN2+NuhFxiU+pM1btHmc7/EdHTWBo0ljUHbjnWvehmD/y5DaDTq8Q1QVONHP0PtG0aVBRuLYKWDwCZiDUFNhtfBn7OouTOWJJaWlQeIzJs1t77bicRkaGupUqQZ100iBCpw1GiL8SrSVhtaLjHVU9gUmk133g22ZQ1yAd4JE9fzOKzMKJgGSYI2MgDreL7QCNzg6qFkAAb2AgetsEprLT7nCoEUcacb9OXnhTL5FEuNWwgNUdgBMizEibCLWw2DuTtckfID445pMbSCR7YsTq3gYgTwm0b22xPY6gUKUHVwKdW+qQDqnz3wt2qzd2QphmhVPQtwz6CZ9saGXpBVCqIUCAOgFgMKKqo998zJAGm1h7fliX2nzIPvcYlFIEkGOZg+mKMRtP+LH42x5yCwXTJkzEAdNp97T8BjmFjzJ8+kz6YsQN2+vLzxBcHkb9I22xmwSory9IGLU2CgGPX1OIsNpJI9L4oikzIIgeW/xkX8uWNRryTJM/H09Prlg1KmBbn9Xxyk8lAHngOYeopUKFIPUlSL8rMDv5bc5kAlmeTvYG374o53jFMvrPiVF/2sWv7osDF6ibqPrlhW5mXiTJNrWviajchz6jYYkE2uALbb+gwItufP8Ac/pgMSDY+f5YtS3nYAH8+WBxJC+W4M87G/W/wxcAaSFEL8SfMzhqgTsozwJ+HryH5YInhJIifqMCY7fhGrUd9rQTsLzPTTglQ8IPM39QP0mMbkZblkgRzME36b2GAZrMrTHeOTEjZWb2hQTGDxpXzPXl+wxn5nJLU0sReIU63QgTM8B4gehjn1gbAoUr56iXJGZqrJ2CnSAOH71IwJ3M7nFEztJtAWs7JUddS1FcMJZdKgsqhRJVSsEkGxETh7/xNIJA7wCZH21Wf+La5UCSIEC+FD2epY00tMzrerUNzIZVNQFdiZHLymVNcjoo07L1S1WoXAbu1O66ZYgmXW2qJlZBmNheQ3VqO6lqekB9QUgCRB4anFYg3+7zFjgS0FoItMVagZQNTLSB1C9j9mwAvsNo9cQKkjU1etEgf6QtImI7mdj0sYG+OVNlbYDU8mNI1FmbqWYmIiASZjz3Jk22xWtk3RyabPLxfWIkR41ZWtAswGrYG0EVDSdRr1gs6f8ASWxC7D7GYPinaTHlg/8APpuzOQBv3dSTv0S0wSYjljaehrK1s4aYLHSKgiRIIYGeJbrJEG1juOmL9kqiyA6szQeFTsvIvH9Wx21HFMxmkDHUrcIHgpVKkA3A4Fa8XjoR1GBNn5A0JUQo3iekwAQxxEErwtMaTDCCSBpOGDadi+E6ujRrZviKopepbhAMA2PG4BCDne8bAmARZ7K1SpHeI5tKldC2IPARqZbj72qfLF8rUZFVRSqcXictSJliCzmHvJJPD0gCIw9SUXJ+vr98eohtLC+fffUy8kGoA97TeCPErtWiNtSgagbnwqR57Y7Mu9YgCirrMgVQ9MC0SSVJvexXnuMaqcvb4TP5DFzVUc+fLGC10MlOx21SXp04IIFJDIjkXdmDDb7g2xsZKnpQDUzb8TxJ87AAegAGBM+8CZ/LBckgVAAIHKNo8sZLJnJvB5mn3TaeBiYG1N4BsNwIF/QfC2jTkTtPU/X1fCuVeOFqeg3Y7XuRI0za8c9POLS2rSvLl77HHNqkcudHBfOfrzx24ETIt+v54hvYDqemJRxHDHqf2xNUhvJAktMhRzvfmI8us4u7qBAE47nuTH18cReZ+pj9MDMiajnbYnpjpjTGxAn698VJiIHv1n63xVyPYYEJc2PkY9d/0wEpNo6T8RPrti1c7kgnkPyGJVpAO+/wjb9MUrWQdPBfMvAEna99v7DFQkkgfQn/ADjmWf15+s/HClWgyoe7qaPCRKhgDI4b308tIvJt0wIpJPd0OkC4SxP3gOcQI68sBJCgME4TTmF/7HU3p94/1dRgFNmSyqWQHYnjW0xDRMwDvPH5Ye7OrqygB1M8gRMmWgjcGJm3I2HKoq9wcP2njO0v4ZrtUd07pPtGZTpo6hrFVdQJoGJNQFgSdURIuTo/w72RUo1arVkpy3+noVNWmS77UkKrOixJHCkmZJ1s3TFWqtGkQigE1CAQGKsFCAKVkTrkzEjTxDUBo5Ps1aZbRbVFoAFp2VQANzNr4vLwMoyWGUWmPE8FuXMD/aD+cScQxsWPTb654XpdsUW4pZKccNR1hGAmdL+2xgmMQ1OrVWG001dRwBSagUgyC86Q/wDxMdTvjnP02O0eE4/qwKgs0lTXKi06suBsPex+jitHNim1TvyochBq18Ggau7XVCw5ZnMEAsWtIsPQ08uIiIO9vh7++M86adQFXVkdoZZEqzDTqWLkEgAqdpkEaYJ4bbGE1TQqnaVJzoWohb8CsNV+YQcXyxBWjTALMy7Aa6j0xYggAMwm8Y0sxSBXSQrL+EgMPgbYBlMqlO9OlTpjnoRV+OkCcS/LgFpee/f/AET00ShbU1m0wHqzqIDFQgMlipBAA2gjEUVeXRAaSQDrqKzEsdQhQW+6FUmZkuLWOHlorqNTSNc3aLxHXrFvS2GKNCSemBZwLaWwDJ5QIOAWmSTJYnmSd2Nrnf4YaqUg6spupEG8ew/c4tQzKlygdC0SQCCQOsDbBmW8zGO6iorJxcm2IUJ1uhYtGkAmJEiSLATEqffDojUSY8vny+tsYdbsdGZy0FZ4QUVoUkFvGCQSSeIQbDeBFaeWoKXQ0UchgLUUJNhBawWRLiTGxxC4tLI1k3WqA9Y9cCrVFUTB+Z5xsJ64XybArCroCnTptFoELp5DbpbywPNZ91bRQpNVeYcyFSnaeIk3bbhHUTGOqkmrRlFt0EXPITBJt/Q432mVt/bGnlWBUEbG4sR8jfGDTo5+oOKtTpf/AG0GqfR9Y+eNjsvLNTSHfvGJJZoIknyJMem2FMZQrmjKbIEuCKlUMFgmaZETwiChAmCbAeu2KuhTxjWDp4kXSAWbSdQLk7lTYzf4PPTk3mQN5gx5GZiwxTT91+NWBsSDa5IYWlbi/nfqeKk0FpvzKwJakrQ7XJtqky3vMG4+PmMXq0YuE1E/hCzHKWtPx54v3FMRFNFHIaR7WiDv88RkzodqY2Y6kvwxC6lHMENJ07Q1tjCpvcnwoNNIEKX+9fIg+m5md9gcVp1Zkgq8WOkge0E2+N8aRe+0noOXubTilJNRlt9oHsd+e+K1p7o5eG1sxFVV2M7ADad77gc7C2LVAUI1QV5NYEevX5csOiBIX44XLAGTJ38vYfPGUtTpbGcNKt7gXLOCAtiDuYtztEnl0xYZaTYlTzMTPUxsrHf1mxw1QJAAi3IgR8R7YCzQwkESbDz35Hlv++FK20ga2bO/kBB4jqmxJNvVQQD59cTSymzM5MGbAKLeRk/P5SMFy9SZn2MWjyPtggE35efPrjlJyTpnVRi8oVzNDVUQwoU+KeYFxaI5vblIPLC7ZSq5VXNKoojUwTQZm6j7QspsJ398aOqT5D54ze1atQstOiw7wglwGiBYKzMFMKOLhsWgQbHFRlii4Qeq0Z2VzPdZhoWo+gMjXWZLvUTidgp4XM3nbzhuv/E9JiESqtJiDrZ4IpxuAQSjVL2EkWJvEG+U7EppSALM1oiSqyTLQkkXN5JJ88aIQKgCjSBAj0/sN8SpOMcuzvPiRlK6vv8An2MLJdlI9FS5qqpLFKYqVKYFMs2jUqsCWZYYhpuTYXxcLUy7BlqO9CVmbmmNVwVVTqTSTBUKVK3LA208w23n9X8sMUNo5yPoY5cPiNyYSm1uFp5hWXWrAoRqDC4K9QdsJdj5EaKVRp16A14szLeLWsSPc74TzXZVMs0KEL7FTYvMlWUnSQxgxF788amSzqVEQ6hJHgJEhuakbypkEcox607OKynXXv3GWjaL9B0wOqdPmSOd7emKUM0j/wCkyMJgspDXG4tzuPjirNefP6/LESneEFVud3YEAb8/h/nFW0VEWNRBg2LLIE77HT5c7YJ3WtW1SNQiR05x8sDVY2EdB0jl6RjksDudRXSLDSL2Fh8PMnE0hcecfviVv7mccDBvudvffGMQ4+Ex88Dr1lTUzQom9rk7AAC7MYgASTYDB1IAkmwMx/fCWSl274rA0/Zgi+k3Zz+HVwgLvC33gKFJZb2Exlatu6p1abTOpqiMAIII06zx3twsAQCZuDo5bs+oqBVqBBeAomDvJd5ZmLXLHfpN8OAiJJ32g/U4rAa1yOZPTpjKkLk2AyudYuUYUwdOolX1QeEQRpEddzjRpbWM4xexqqlGVYhHK7QYhXWbAE6XBkTvvM42aG1598duHbVsh7inUnqPr4YU7SpuAHpmGESDYMJIgnpxc9rHlhqkpO1h154hOXn9GfhjgZpNA8nmFZQwBk2IMSGBgqY577YjOSXoqbDWT6kI8D1vq/4nAxlTTqa1urAysAXvBnyBj0A3scK9sZ+VKSoextxFSCjACQAz7aVsZK2vISuFbdP4fazXqWAG044NC+ZJ/O+FHzVSYak1hOpCrLvFpKsf+uONBngVBoQXK6pLTfSxFgo5gE6ttpDFDpIFRn/0yFXbWRq1eSCRb+o+wO+Jp0KwsKiGObUzvvbSwtM7yfM4YBjoOnpsABi1FZAj6+t8N4M5ZwLvVqgT3a+YFQk/8QUAPuRgVBldVZLqwBXcSpGoG/kdjH6YdqGT6Yz+6ekulUDKpcgB4OkksFC6Y4VhRfkBzxfDlTJ4kVKPr31HEpNEeEG5veYGLaTN7/W0YSpVRUI/l9JA8VQgxP4BEcW876YgiTglJa9+Ok0ECNDLPMjUHMco4Tgll4NHhuO+GFrZpae4JZvCgHE0fhB9bkwBMkgYjJUitLijUx1vBmXYzAO5UWUE8lGKdjaDTFQEM1QAu4i5/DP4VkgLNo6zhikJBBPt+eJLl5fKVZZG9gDIjmb4DTbVv5H3vh2eQ5b4HpsOsH545yjYRdAKMEkiGm1r7bj474IVhYHn8rYouVh9SHSDZxeGH4o5PbfmOsDFqVYVFVlYFCJEbRE/pi0ktiXkJVQNbcMPY4D/AClM2KK076gG9JJ32jBpsfX5HEDyH9/rbCm9gxdi2QqKrVy5AZTLTAApie7I/p0zfqH6QCZLNK8ss2tDKym4DAwwBgiP8g4pW7PVirOFcctSgkEwbHpIB032GFu0GqU37ymgcMFUzqIBXWZOgE31RMQNO4thdHRNT5ZNJnJty8sJZ3tJUbTDPU06u7SNWm/ExYhUWx4mIBi04y0qVKvjzNOmpHhRhTJB2kglwYG61FO9sOZfsaBwmmEPFFNLM0g63LMe9aAYJ6zchYhvTWClGK3YzRzFWoqlaSqCJHePtPVVF4naRyvjq9OvB46fThRgfQE1LfDDlLUBxuGJP4Y6Wt+eLmSDNv3xVkX0Rlrk6jIVqVCqlSGVQskGQdTtPKY0hY59BqIIPkfl5YksN+se/tjkIAPQfljN2GdgRAm+95/QemLo4mwPrjF7d7dGURXZC+rUYDKpgROnV4mhidO5AMSYB0KubYEg0XMNAhkIIkw12ECI3HOL41OrDAopajUUKmqnUe5A4gSAFkzBChAIIkqRc6b7mUzC1FDowZTcMpBBHUEWxl5muz8JotpDb6k6kBhxSLX63xo5CkFSBO5NyTcmdyZx04bexmCYk+n1zxI4fM+Xp/k++MnI9oPV0waJboSwNpBUwCuoFTYE7TthkvV16AKeqNROpoVTYEiJJJDwJFl3xzodLumi+YzQQEsCx5bfCSQBO2FWygCUnDEOqyW3BLwXYqbEzJ5QCdsNLkQOLxMRdiJkE3AB8IsLDoLmJwwANuI9RHthxWDNtYQlQFR0V1q+KImmNiDYgNvfryw8wk+Qt9fPAMsgpjToIGqZF9zuw3nabRfpJxPflhKCxiHO0biBufePfbAyE8BXG8WG3mT64FWrHSFpsmqQOKSIuCOE72PwOINIG7Fj6sQOUyBA5Xt+eM+hTqPpqKEgiVRmIWLaA0TpawNlME+UFSKSe44tLMASWof9XHn+I+Q+fliqZl0GqtoOldkDBi0kQAx+9KgLe43M2z6+XzR4opjQhhVzFUyQSVX/AE1BOw1EexxoZHKkor1GckEsilpCg6gkkXZgrCZJGqYsBGTSK0dX33zIy9GuiUkU0wFRQ0hmIYC+kggFdgJ/Dzm0otcNJagZInSHBiTPM3jb9eToTly+rD98DzGYKKxAmLCw3kADeBJIuYA3Nr4yJdyl8QNHV9qyFZNQeIEjh00zEEEmFInr5DEZda4Ya2owbnSrz57tG3P5YNl0FNQo4iBc9WN2PmSxJ98GiANVz5/PA2U9ySPUz/jGPkP4joVagpIyl5MqK1Jjw+KArktB3gW54N/FFKpVyldKIYu1JoAOkt/SpkQWEgGRBIx5XN18rWAp5SWq6qHc0hqBy7K4OtqR/wDThEBBkLqErxFoxUYpols93qXqYHTbCSLochZ0VJItOlxc+itc+s9caB0+X1tihKxN4254gSmmASb4IiHc2t1+flitQiARsD/g4GbnqfrljIGEruLAfLCPbFchAiyAwgkR4bAxykgkA9b4eAEdDhLtJC5SktteomdoUC8EH7zLYjmTywxWcinnAekg0rwqOGQIFuZud/Xng4pcuWKIhGkG9gLk3MX69MERhPqLYzBC2azqUiAwckhiNNKo4hdMglFMHiEDnBjbAP8AytMgMRWgib5esD4ikBdEzI53i+18T2wqSuuiKh0tBgWDcLC/Ub4R/kqMKVyQM/hFKxkiOJh0nCkqtmHl7VpsQYqRFvsK3Kbng4Zi07264he1ablEUVRqJF6FVQCAzHUxQKBCkb7kDmMK/wDj6IWDkZEkgRQ3gCY7yNlXnyw3kezqacSUlpswAOkAHlIJFjEYzoxn/wAVPXWnTNDMJl2OoS7UlBbTwT3itKqSxIW9hi1Z6xd9FRTxtC95SBHitBpEiLSCSbYU/j+tQWnTFdahB1rFN0QlSFDJxblhFhBMG+NerUhnJyxYaiJ+xOqSRIlgYIJJmDuIOH/lGK9nmrqh2V1O7B1MRyAVFF/MyIxt0Zi+MbL1mSYyzgmTbuQN45PE8741smxKAsIJ5SDHlIthh+ozPPtWTvGUMmh312YKVNlLK4YG+/uRMGBoUq9FBC1KYkyYdZJ2lmJJJgC5vicdjh4vKgc2SM1SMk1U/wC6/qcX/m6XOun/AHXHY7B4hOoq+fp6bVEj/esxz54TNLKyWIoHfmk3/PfHY7G8Q2oUNaixFNO7WkGBeCqhojhH4hwjU2xACiZbRqJmaUQKiAddakmdzM747HYp8TkLlbLjOUtNqlP/ALr++KZTO0hSQGpTkIoI1LuAARv1x2OxPiBZzZ+mBJqpPQMtvngdXN02R4elJUgKz6QbGJMyOLmLjfHY7FeJQKbuweV7SpcK97xhbltIkxc2sDb06ThxM1S51KdthrX533x2OwPiehWq8ga/aSQW1o0XCh0E/P3wvme3kBMcQNgQ6i1rwxHUj2xGOxUZWbURQ7bpmzcABmSyEf8AtJOGUz9MokvTUm5BqIdM3iZgx+mOx2CUqNqCDO0yI7ynH+9fjvi387TmBUpjz1r++Ox2I8Q2okZ2kL96h/5r8r4TqZ1O9pN3iHxr4xYFQ0noJRR/yGOx2HxBjOhwZ6l4u8pzt412+OI/m6QH+rTPMca/DfbHY7G1hqA1s0CeGvTH/MefIMPK/kes4q2ZWQf5pFgeHVTM3J3N9rYjHYfExsGooaw/+sT1+y22/ME4ZHaNMAKKtMkAXLpJPWAcdjsHiDqMnt6tUKr/AC2Ypq0mSalMSTGmSwaQOKwFzGCZjNNL6K9PxGPtaNhJixT03M47HYfFxsGoZ/mBH/rFN+tHoBAt1BPufbW7NYGmIcPvLCIJn+kxjsdjpwZ3Ibs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33839"/>
            <a:ext cx="30480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30" y="3886200"/>
            <a:ext cx="3477266" cy="20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96" y="4033839"/>
            <a:ext cx="216565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Map Projections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010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A map projection in a systematic transformation of latitudes and longitudes of locations of a 3-D world onto a flat surface. </a:t>
            </a:r>
          </a:p>
          <a:p>
            <a:r>
              <a:rPr lang="en-US" sz="2800" dirty="0" smtClean="0"/>
              <a:t>Common projections for earth:</a:t>
            </a:r>
          </a:p>
          <a:p>
            <a:pPr lvl="1"/>
            <a:r>
              <a:rPr lang="en-US" dirty="0" smtClean="0"/>
              <a:t>Mercator</a:t>
            </a:r>
          </a:p>
          <a:p>
            <a:pPr lvl="1"/>
            <a:r>
              <a:rPr lang="en-US" dirty="0" smtClean="0"/>
              <a:t>Robinson</a:t>
            </a:r>
          </a:p>
          <a:p>
            <a:pPr lvl="1"/>
            <a:r>
              <a:rPr lang="en-US" dirty="0" smtClean="0"/>
              <a:t>Goode’s </a:t>
            </a:r>
            <a:r>
              <a:rPr lang="en-US" dirty="0" err="1" smtClean="0"/>
              <a:t>Homolosine</a:t>
            </a:r>
            <a:r>
              <a:rPr lang="en-US" dirty="0" smtClean="0"/>
              <a:t> Equal-Area</a:t>
            </a:r>
            <a:endParaRPr lang="en-US" dirty="0"/>
          </a:p>
          <a:p>
            <a:r>
              <a:rPr lang="en-US" sz="2800" dirty="0"/>
              <a:t>There is no limit to the number of map projections possible. </a:t>
            </a:r>
          </a:p>
          <a:p>
            <a:r>
              <a:rPr lang="en-US" sz="2800" dirty="0"/>
              <a:t>No projection is </a:t>
            </a:r>
            <a:r>
              <a:rPr lang="en-US" sz="2800" dirty="0" smtClean="0"/>
              <a:t>100% accurate, each will have some level of distortion (changes in the shape of an object)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40259"/>
            <a:ext cx="43434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200" dirty="0" smtClean="0"/>
              <a:t>A </a:t>
            </a:r>
            <a:r>
              <a:rPr lang="en-US" sz="4200" i="1" dirty="0" smtClean="0"/>
              <a:t>globe</a:t>
            </a:r>
            <a:r>
              <a:rPr lang="en-US" sz="4200" dirty="0" smtClean="0"/>
              <a:t> is the BEST representation of Earth, due to it’s spherical nature. But, is impractical to use and does not include as much detail as a map can. </a:t>
            </a:r>
            <a:endParaRPr lang="en-US" sz="4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240932" cy="411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6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Parts of a Map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Every </a:t>
            </a:r>
            <a:r>
              <a:rPr lang="en-US" sz="3600" u="sng" dirty="0" smtClean="0"/>
              <a:t>good</a:t>
            </a:r>
            <a:r>
              <a:rPr lang="en-US" sz="3600" dirty="0" smtClean="0"/>
              <a:t> map will include these essential elements:</a:t>
            </a:r>
          </a:p>
          <a:p>
            <a:pPr lvl="1"/>
            <a:r>
              <a:rPr lang="en-US" sz="3000" dirty="0" smtClean="0"/>
              <a:t>title</a:t>
            </a:r>
          </a:p>
          <a:p>
            <a:pPr lvl="1"/>
            <a:r>
              <a:rPr lang="en-US" sz="3000" dirty="0"/>
              <a:t>s</a:t>
            </a:r>
            <a:r>
              <a:rPr lang="en-US" sz="3000" dirty="0" smtClean="0"/>
              <a:t>cale</a:t>
            </a:r>
          </a:p>
          <a:p>
            <a:pPr lvl="1"/>
            <a:r>
              <a:rPr lang="en-US" sz="3000" dirty="0"/>
              <a:t>c</a:t>
            </a:r>
            <a:r>
              <a:rPr lang="en-US" sz="3000" dirty="0" smtClean="0"/>
              <a:t>ompass rose</a:t>
            </a:r>
          </a:p>
          <a:p>
            <a:pPr lvl="1"/>
            <a:r>
              <a:rPr lang="en-US" sz="3000" dirty="0" smtClean="0"/>
              <a:t>legend/key</a:t>
            </a:r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Title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Should be the </a:t>
            </a:r>
            <a:r>
              <a:rPr lang="en-US" sz="3500" u="sng" dirty="0" smtClean="0"/>
              <a:t>first</a:t>
            </a:r>
            <a:r>
              <a:rPr lang="en-US" sz="3500" dirty="0" smtClean="0"/>
              <a:t> thing you look at</a:t>
            </a:r>
          </a:p>
          <a:p>
            <a:r>
              <a:rPr lang="en-US" sz="3500" dirty="0" smtClean="0"/>
              <a:t>Will frame your mind set for what you are about to look at</a:t>
            </a:r>
          </a:p>
          <a:p>
            <a:r>
              <a:rPr lang="en-US" sz="3500" dirty="0" smtClean="0"/>
              <a:t>Will state obvious information as to what the map is depicting</a:t>
            </a:r>
          </a:p>
          <a:p>
            <a:pPr lvl="1"/>
            <a:r>
              <a:rPr lang="en-US" sz="2800" dirty="0" smtClean="0"/>
              <a:t>Example:</a:t>
            </a:r>
          </a:p>
          <a:p>
            <a:pPr marL="320040" lvl="1" indent="0">
              <a:buNone/>
            </a:pPr>
            <a:r>
              <a:rPr lang="en-US" sz="2800" dirty="0" smtClean="0"/>
              <a:t>    “Mexico before Independence”</a:t>
            </a:r>
          </a:p>
          <a:p>
            <a:pPr marL="320040" lvl="1" indent="0">
              <a:buNone/>
            </a:pPr>
            <a:r>
              <a:rPr lang="en-US" sz="2800" dirty="0" smtClean="0"/>
              <a:t>    “China: Natural Resources”</a:t>
            </a:r>
          </a:p>
          <a:p>
            <a:pPr marL="320040" lvl="1" indent="0">
              <a:buNone/>
            </a:pPr>
            <a:r>
              <a:rPr lang="en-US" sz="2800" dirty="0" smtClean="0"/>
              <a:t>    “Mid-Atlantic Triangle Trade”</a:t>
            </a:r>
          </a:p>
          <a:p>
            <a:pPr marL="320040" lvl="1" indent="0">
              <a:buNone/>
            </a:pPr>
            <a:r>
              <a:rPr lang="en-US" sz="2800" dirty="0" smtClean="0"/>
              <a:t>    “The Spread of Islam”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505200"/>
            <a:ext cx="3809999" cy="294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0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Scale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Shows the relationship between distance on a map and distance on the ground</a:t>
            </a:r>
          </a:p>
          <a:p>
            <a:r>
              <a:rPr lang="en-US" sz="3200" dirty="0" smtClean="0"/>
              <a:t>Will give you an idea of how much ground the map covers</a:t>
            </a:r>
          </a:p>
          <a:p>
            <a:r>
              <a:rPr lang="en-US" sz="3200" dirty="0" smtClean="0"/>
              <a:t>Maps with larger scales will cover more ground than those with smaller ones</a:t>
            </a:r>
          </a:p>
          <a:p>
            <a:pPr lvl="1"/>
            <a:r>
              <a:rPr lang="en-US" dirty="0" smtClean="0"/>
              <a:t>Ex. 1in = 1 mile		</a:t>
            </a:r>
          </a:p>
          <a:p>
            <a:pPr marL="320040" lvl="1" indent="0">
              <a:buNone/>
            </a:pPr>
            <a:r>
              <a:rPr lang="en-US" i="1" dirty="0" smtClean="0"/>
              <a:t>    very </a:t>
            </a:r>
            <a:r>
              <a:rPr lang="en-US" dirty="0" smtClean="0"/>
              <a:t>small scale</a:t>
            </a:r>
          </a:p>
          <a:p>
            <a:pPr lvl="1"/>
            <a:r>
              <a:rPr lang="en-US" dirty="0" smtClean="0"/>
              <a:t>Ex. 1in. = 100,000 miles	</a:t>
            </a:r>
          </a:p>
          <a:p>
            <a:pPr marL="320040" lvl="1" indent="0">
              <a:buNone/>
            </a:pPr>
            <a:r>
              <a:rPr lang="en-US" dirty="0"/>
              <a:t> </a:t>
            </a:r>
            <a:r>
              <a:rPr lang="en-US" dirty="0" smtClean="0"/>
              <a:t>   very large scale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0055"/>
            <a:ext cx="1487632" cy="14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32" y="4191000"/>
            <a:ext cx="3389168" cy="23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1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39" y="47244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186178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Compass Rose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86753"/>
            <a:ext cx="6629400" cy="4572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Symbol on a map that indicates cardinal directions</a:t>
            </a:r>
          </a:p>
          <a:p>
            <a:pPr lvl="1"/>
            <a:r>
              <a:rPr lang="en-US" sz="2800" dirty="0" smtClean="0"/>
              <a:t>North, South, East, West</a:t>
            </a:r>
          </a:p>
          <a:p>
            <a:r>
              <a:rPr lang="en-US" sz="3000" dirty="0" smtClean="0"/>
              <a:t>Can sometimes include intermediate directions</a:t>
            </a:r>
          </a:p>
          <a:p>
            <a:pPr lvl="1"/>
            <a:r>
              <a:rPr lang="en-US" sz="2800" dirty="0" smtClean="0"/>
              <a:t>NW, NE, SW, SE</a:t>
            </a:r>
          </a:p>
          <a:p>
            <a:r>
              <a:rPr lang="en-US" sz="3000" dirty="0" smtClean="0"/>
              <a:t>Can also be as simple as an arrow pointing North, all others are supposed to be assumed based on that</a:t>
            </a:r>
            <a:endParaRPr lang="en-US" sz="3000" dirty="0"/>
          </a:p>
          <a:p>
            <a:r>
              <a:rPr lang="en-US" sz="3000" dirty="0" smtClean="0"/>
              <a:t>DO NOT assume that a map is always oriented north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12" y="2695142"/>
            <a:ext cx="17145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Legend or Key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362" y="1447800"/>
            <a:ext cx="4495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Explanation of symbols and abbreviations used on a map </a:t>
            </a:r>
          </a:p>
          <a:p>
            <a:r>
              <a:rPr lang="en-US" sz="3200" dirty="0" smtClean="0"/>
              <a:t>Most maps are not big enough to include labels for everything, so a legend/key comes in very handy</a:t>
            </a:r>
          </a:p>
          <a:p>
            <a:r>
              <a:rPr lang="en-US" sz="3200" dirty="0" smtClean="0"/>
              <a:t>Will help make sense of the map</a:t>
            </a:r>
          </a:p>
          <a:p>
            <a:r>
              <a:rPr lang="en-US" sz="3200" dirty="0" smtClean="0"/>
              <a:t>Second thing that should be looked at after the title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62" y="228600"/>
            <a:ext cx="3872345" cy="173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62" y="1963411"/>
            <a:ext cx="3619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33" y="3657600"/>
            <a:ext cx="3619929" cy="292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469</TotalTime>
  <Words>642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Maps and Map Skills</vt:lpstr>
      <vt:lpstr>What is a map?</vt:lpstr>
      <vt:lpstr>Map Projections</vt:lpstr>
      <vt:lpstr>PowerPoint Presentation</vt:lpstr>
      <vt:lpstr>Parts of a Map</vt:lpstr>
      <vt:lpstr>Title</vt:lpstr>
      <vt:lpstr>Scale</vt:lpstr>
      <vt:lpstr>Compass Rose</vt:lpstr>
      <vt:lpstr>Legend or Key</vt:lpstr>
      <vt:lpstr>Types of Maps</vt:lpstr>
      <vt:lpstr>Physical Map</vt:lpstr>
      <vt:lpstr>Political Map</vt:lpstr>
      <vt:lpstr>Topographic Map </vt:lpstr>
      <vt:lpstr>Climate map</vt:lpstr>
      <vt:lpstr>Resource/Economic Map</vt:lpstr>
      <vt:lpstr>Street/Road Map</vt:lpstr>
      <vt:lpstr>Thematic Map</vt:lpstr>
      <vt:lpstr>When you first encounter a map…</vt:lpstr>
    </vt:vector>
  </TitlesOfParts>
  <Company>Northside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of Geography</dc:title>
  <dc:creator>Christian Gowen</dc:creator>
  <cp:lastModifiedBy>Diana Zapien</cp:lastModifiedBy>
  <cp:revision>30</cp:revision>
  <cp:lastPrinted>2014-09-15T20:47:13Z</cp:lastPrinted>
  <dcterms:created xsi:type="dcterms:W3CDTF">2014-08-22T17:20:19Z</dcterms:created>
  <dcterms:modified xsi:type="dcterms:W3CDTF">2014-09-17T22:54:46Z</dcterms:modified>
</cp:coreProperties>
</file>