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5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2DEC4FA-694B-470C-A9AE-2F22E92A1BC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DE5E35-1BDA-4287-9D25-2F2C5C4D856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Processes shaping earth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800" dirty="0" smtClean="0"/>
              <a:t>Lithosphere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160871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lat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81999" cy="572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7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Alfred Wegener’s theory:</a:t>
            </a:r>
          </a:p>
          <a:p>
            <a:pPr lvl="1"/>
            <a:r>
              <a:rPr lang="en-US" dirty="0" smtClean="0"/>
              <a:t>Earth was once a supercontinent</a:t>
            </a:r>
          </a:p>
          <a:p>
            <a:pPr lvl="1"/>
            <a:r>
              <a:rPr lang="en-US" dirty="0" smtClean="0"/>
              <a:t>Over time, the continent split into plates that move</a:t>
            </a:r>
          </a:p>
          <a:p>
            <a:r>
              <a:rPr lang="en-US" dirty="0" smtClean="0"/>
              <a:t>Evidence:</a:t>
            </a:r>
          </a:p>
          <a:p>
            <a:pPr lvl="1"/>
            <a:r>
              <a:rPr lang="en-US" dirty="0" smtClean="0"/>
              <a:t>Current layout of the continents – “puzzle pieces”</a:t>
            </a:r>
          </a:p>
          <a:p>
            <a:pPr lvl="1"/>
            <a:r>
              <a:rPr lang="en-US" dirty="0" smtClean="0"/>
              <a:t>Fossils – plants and animals found in non-native places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4" descr="continental_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166586"/>
            <a:ext cx="3073400" cy="2514600"/>
          </a:xfrm>
          <a:prstGeom prst="rect">
            <a:avLst/>
          </a:prstGeom>
          <a:noFill/>
        </p:spPr>
      </p:pic>
      <p:pic>
        <p:nvPicPr>
          <p:cNvPr id="1026" name="Picture 2" descr="http://cdn.coastalcare.org/wp-content/uploads/2012/01/snider-pellegrini-Wege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54749"/>
            <a:ext cx="3591069" cy="27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think today’s continents were once joined?</a:t>
            </a:r>
            <a:endParaRPr lang="en-US" dirty="0"/>
          </a:p>
        </p:txBody>
      </p:sp>
      <p:pic>
        <p:nvPicPr>
          <p:cNvPr id="4" name="Picture 4" descr="worl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04238" cy="42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4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Convection leads to plate tectonic movement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r>
              <a:rPr lang="en-US" dirty="0" smtClean="0"/>
              <a:t>3 different types of boundaries result:</a:t>
            </a:r>
          </a:p>
          <a:p>
            <a:pPr lvl="1"/>
            <a:r>
              <a:rPr lang="en-US" dirty="0" smtClean="0"/>
              <a:t>Divergent</a:t>
            </a:r>
          </a:p>
          <a:p>
            <a:pPr lvl="1"/>
            <a:r>
              <a:rPr lang="en-US" dirty="0" smtClean="0"/>
              <a:t>Convergent</a:t>
            </a:r>
          </a:p>
          <a:p>
            <a:pPr lvl="1"/>
            <a:r>
              <a:rPr lang="en-US" dirty="0" smtClean="0"/>
              <a:t>Transform</a:t>
            </a:r>
          </a:p>
        </p:txBody>
      </p:sp>
      <p:pic>
        <p:nvPicPr>
          <p:cNvPr id="4" name="Picture 6" descr="new-mantle-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6412" y="1981201"/>
            <a:ext cx="3473388" cy="26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7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572000"/>
          </a:xfrm>
        </p:spPr>
        <p:txBody>
          <a:bodyPr/>
          <a:lstStyle/>
          <a:p>
            <a:r>
              <a:rPr lang="en-US" dirty="0" smtClean="0"/>
              <a:t>Boundaries between 2 plates that are colliding, can be: </a:t>
            </a:r>
          </a:p>
          <a:p>
            <a:pPr lvl="1"/>
            <a:r>
              <a:rPr lang="en-US" dirty="0" smtClean="0"/>
              <a:t>Continent-continent collision</a:t>
            </a:r>
          </a:p>
          <a:p>
            <a:pPr lvl="1"/>
            <a:r>
              <a:rPr lang="en-US" dirty="0" smtClean="0"/>
              <a:t>Continent-oceanic crust collision</a:t>
            </a:r>
          </a:p>
          <a:p>
            <a:pPr lvl="1"/>
            <a:endParaRPr lang="en-US" dirty="0" smtClean="0"/>
          </a:p>
        </p:txBody>
      </p:sp>
      <p:pic>
        <p:nvPicPr>
          <p:cNvPr id="4" name="Picture 5" descr="Converg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406920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Continent-Continent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Forms mountains, ex: Alps, Himalayas</a:t>
            </a:r>
          </a:p>
          <a:p>
            <a:endParaRPr lang="en-US" dirty="0"/>
          </a:p>
        </p:txBody>
      </p:sp>
      <p:pic>
        <p:nvPicPr>
          <p:cNvPr id="4" name="Picture 5" descr="cont_c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5" y="2438400"/>
            <a:ext cx="6172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imalaya-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2418" y="1981200"/>
            <a:ext cx="2401888" cy="435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88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Continent-Oceanic Crust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/>
          <a:lstStyle/>
          <a:p>
            <a:r>
              <a:rPr lang="en-US" dirty="0" smtClean="0"/>
              <a:t>Oceanic crust (more dense) will sink under continental crust (more buoyant); called </a:t>
            </a:r>
            <a:r>
              <a:rPr lang="en-US" dirty="0" err="1" smtClean="0">
                <a:solidFill>
                  <a:srgbClr val="FF0000"/>
                </a:solidFill>
              </a:rPr>
              <a:t>subduction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/>
              <a:t>Subduction</a:t>
            </a:r>
            <a:r>
              <a:rPr lang="en-US" dirty="0" smtClean="0"/>
              <a:t> is a way of recycling the oceanic crust </a:t>
            </a:r>
          </a:p>
          <a:p>
            <a:r>
              <a:rPr lang="en-US" dirty="0" smtClean="0"/>
              <a:t>Can result in the creation of volcanoes and mountains</a:t>
            </a:r>
            <a:endParaRPr lang="en-US" dirty="0"/>
          </a:p>
        </p:txBody>
      </p:sp>
      <p:pic>
        <p:nvPicPr>
          <p:cNvPr id="5" name="Picture 10" descr="New-subduction-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73" y="3401146"/>
            <a:ext cx="81978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572000"/>
          </a:xfrm>
        </p:spPr>
        <p:txBody>
          <a:bodyPr/>
          <a:lstStyle/>
          <a:p>
            <a:r>
              <a:rPr lang="en-US" dirty="0" smtClean="0"/>
              <a:t>Boundaries between 2 plates that are moving apart or rifting </a:t>
            </a:r>
          </a:p>
          <a:p>
            <a:r>
              <a:rPr lang="en-US" dirty="0" smtClean="0"/>
              <a:t>Can form in the middle of continents or on the ocean floor (</a:t>
            </a:r>
            <a:r>
              <a:rPr lang="en-US" dirty="0" smtClean="0">
                <a:solidFill>
                  <a:srgbClr val="FF0000"/>
                </a:solidFill>
              </a:rPr>
              <a:t>seafloor spreading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Creates rift valleys and causes volcanic activity </a:t>
            </a:r>
            <a:endParaRPr lang="en-US" dirty="0"/>
          </a:p>
        </p:txBody>
      </p:sp>
      <p:pic>
        <p:nvPicPr>
          <p:cNvPr id="4" name="Picture 4" descr="Diverg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2265" y="2514600"/>
            <a:ext cx="3774535" cy="26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9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ew-ridge-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93" y="1676400"/>
            <a:ext cx="8869807" cy="359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4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celan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2004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celan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68" y="1316182"/>
            <a:ext cx="3402415" cy="21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3.bp.blogspot.com/-5VSl9O1enX8/UJ4zv4yeTGI/AAAAAAAABbY/kI6y7-NewoI/s1600/new+s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" y="345671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-cache-ec0.pinimg.com/236x/39/5e/03/395e03d0a5dae02be4e4e11caa39c6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86" y="3628160"/>
            <a:ext cx="314324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1752" y="228600"/>
            <a:ext cx="4041648" cy="21336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Iceland: An example of continental rifting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Earth’s Systems (spheres)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4000" dirty="0">
                <a:solidFill>
                  <a:prstClr val="black"/>
                </a:solidFill>
                <a:latin typeface="Gill Sans MT"/>
              </a:rPr>
              <a:t>Lithosphere - </a:t>
            </a:r>
            <a:r>
              <a:rPr lang="en-US" sz="2400" dirty="0">
                <a:solidFill>
                  <a:prstClr val="black"/>
                </a:solidFill>
                <a:latin typeface="Gill Sans MT"/>
              </a:rPr>
              <a:t>Earth’s crust and upper 				         	      </a:t>
            </a:r>
            <a:r>
              <a:rPr lang="en-US" sz="2400" dirty="0" smtClean="0">
                <a:solidFill>
                  <a:prstClr val="black"/>
                </a:solidFill>
                <a:latin typeface="Gill Sans MT"/>
              </a:rPr>
              <a:t>           mantle</a:t>
            </a:r>
            <a:endParaRPr lang="en-US" sz="2400" dirty="0">
              <a:solidFill>
                <a:prstClr val="black"/>
              </a:solidFill>
              <a:latin typeface="Gill Sans MT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4000" dirty="0">
                <a:solidFill>
                  <a:prstClr val="black"/>
                </a:solidFill>
                <a:latin typeface="Gill Sans MT"/>
              </a:rPr>
              <a:t>Atmosphere - </a:t>
            </a:r>
            <a:r>
              <a:rPr lang="en-US" sz="2400" dirty="0">
                <a:solidFill>
                  <a:prstClr val="black"/>
                </a:solidFill>
                <a:latin typeface="Gill Sans MT"/>
              </a:rPr>
              <a:t>Layers of gases surrounding 				       </a:t>
            </a:r>
            <a:r>
              <a:rPr lang="en-US" sz="2400" dirty="0" smtClean="0">
                <a:solidFill>
                  <a:prstClr val="black"/>
                </a:solidFill>
                <a:latin typeface="Gill Sans MT"/>
              </a:rPr>
              <a:t>           Earth </a:t>
            </a:r>
            <a:endParaRPr lang="en-US" sz="2400" dirty="0">
              <a:solidFill>
                <a:prstClr val="black"/>
              </a:solidFill>
              <a:latin typeface="Gill Sans MT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4000" dirty="0">
                <a:solidFill>
                  <a:prstClr val="black"/>
                </a:solidFill>
                <a:latin typeface="Gill Sans MT"/>
              </a:rPr>
              <a:t>Biosphere - </a:t>
            </a:r>
            <a:r>
              <a:rPr lang="en-US" sz="2400" dirty="0">
                <a:solidFill>
                  <a:prstClr val="black"/>
                </a:solidFill>
                <a:latin typeface="Gill Sans MT"/>
              </a:rPr>
              <a:t>Living organisms on Earth</a:t>
            </a:r>
            <a:endParaRPr lang="en-US" sz="4000" dirty="0">
              <a:solidFill>
                <a:prstClr val="black"/>
              </a:solidFill>
              <a:latin typeface="Gill Sans MT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4000" dirty="0">
                <a:solidFill>
                  <a:prstClr val="black"/>
                </a:solidFill>
                <a:latin typeface="Gill Sans MT"/>
              </a:rPr>
              <a:t>Hydrosphere - </a:t>
            </a:r>
            <a:r>
              <a:rPr lang="en-US" sz="2400" dirty="0">
                <a:solidFill>
                  <a:prstClr val="black"/>
                </a:solidFill>
                <a:latin typeface="Gill Sans MT"/>
              </a:rPr>
              <a:t>Earth’s water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2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iV4Y1SaLG5Y/T8pVwFBpe1I/AAAAAAAAAEs/adPYIl05n34/s1600/IMG_6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7818"/>
            <a:ext cx="60198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etshike.com/ourTrips/images/iceland2005/thingvelli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7719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-cdn.tripadvisor.com/media/photo-s/03/e4/36/a6/touching-both-contin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91" y="3771900"/>
            <a:ext cx="3990108" cy="29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1752" y="228600"/>
            <a:ext cx="4041648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Great Rift Valley: Africa</a:t>
            </a:r>
            <a:endParaRPr lang="en-US" dirty="0"/>
          </a:p>
        </p:txBody>
      </p:sp>
      <p:pic>
        <p:nvPicPr>
          <p:cNvPr id="3" name="Picture 2" descr="http://upload.wikimedia.org/wikipedia/commons/thumb/5/55/Great_Rift_Valley.png/220px-Great_Rift_Vall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70" y="1600200"/>
            <a:ext cx="3733799" cy="3733800"/>
          </a:xfrm>
          <a:prstGeom prst="rect">
            <a:avLst/>
          </a:prstGeom>
          <a:noFill/>
        </p:spPr>
      </p:pic>
      <p:pic>
        <p:nvPicPr>
          <p:cNvPr id="4" name="Picture 4" descr="http://globe-tourism.com/wp-content/gallery/great-rift-valley/5360504180_1852d649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"/>
            <a:ext cx="4762500" cy="4019550"/>
          </a:xfrm>
          <a:prstGeom prst="rect">
            <a:avLst/>
          </a:prstGeom>
          <a:noFill/>
        </p:spPr>
      </p:pic>
      <p:pic>
        <p:nvPicPr>
          <p:cNvPr id="3076" name="Picture 4" descr="http://www.rovos.com/wp-content/uploads/2014/01/zulu-in-vall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331277"/>
            <a:ext cx="5257800" cy="22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1.hubimg.com/u/1826354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0" y="990600"/>
            <a:ext cx="3505200" cy="49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1vmp8zzttzftq.cloudfront.net/wp-content/uploads/2012/01/lanscape-of-the-great-rift-valley-in-kenya-africa-1600x1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64" y="1668657"/>
            <a:ext cx="5451490" cy="36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660648" cy="4572000"/>
          </a:xfrm>
        </p:spPr>
        <p:txBody>
          <a:bodyPr/>
          <a:lstStyle/>
          <a:p>
            <a:r>
              <a:rPr lang="en-US" dirty="0" smtClean="0"/>
              <a:t>Boundary between 2 plates that are </a:t>
            </a:r>
            <a:r>
              <a:rPr lang="en-US" dirty="0" smtClean="0">
                <a:solidFill>
                  <a:srgbClr val="FF0000"/>
                </a:solidFill>
              </a:rPr>
              <a:t>sliding past</a:t>
            </a:r>
            <a:r>
              <a:rPr lang="en-US" dirty="0" smtClean="0"/>
              <a:t> one another</a:t>
            </a:r>
            <a:endParaRPr lang="en-US" dirty="0"/>
          </a:p>
        </p:txBody>
      </p:sp>
      <p:pic>
        <p:nvPicPr>
          <p:cNvPr id="4" name="Picture 4" descr="Trans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9084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9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1268" y="256309"/>
            <a:ext cx="2898648" cy="16002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Transform boundary: San Andreas Fault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28601"/>
            <a:ext cx="3809999" cy="318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thulescientific.com/4020_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467101"/>
            <a:ext cx="42671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arthquake.usgs.gov/earthquakes/states/events/images/1906_04_18_022_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2" y="1812447"/>
            <a:ext cx="3352800" cy="45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Ring of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Area of the Pacific ocean where a large number of earthquakes and volcanic eruptions occur</a:t>
            </a:r>
          </a:p>
          <a:p>
            <a:endParaRPr lang="en-US" dirty="0"/>
          </a:p>
        </p:txBody>
      </p:sp>
      <p:pic>
        <p:nvPicPr>
          <p:cNvPr id="4" name="Picture 7" descr="ringof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86065"/>
            <a:ext cx="4343400" cy="42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kamcha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73500"/>
            <a:ext cx="19367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g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0236" y="4668568"/>
            <a:ext cx="21336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3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Patterns</a:t>
            </a:r>
            <a:endParaRPr lang="en-US" dirty="0"/>
          </a:p>
        </p:txBody>
      </p:sp>
      <p:pic>
        <p:nvPicPr>
          <p:cNvPr id="4" name="Picture 4" descr="EQ-ma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2201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1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1155" y="1497367"/>
            <a:ext cx="8503920" cy="4572000"/>
          </a:xfrm>
        </p:spPr>
        <p:txBody>
          <a:bodyPr/>
          <a:lstStyle/>
          <a:p>
            <a:r>
              <a:rPr lang="en-US" dirty="0" smtClean="0"/>
              <a:t>The Earth is made up of 3 main layers:</a:t>
            </a:r>
          </a:p>
          <a:p>
            <a:pPr lvl="1"/>
            <a:r>
              <a:rPr lang="en-US" dirty="0" smtClean="0"/>
              <a:t>Core (inner/outer)</a:t>
            </a:r>
          </a:p>
          <a:p>
            <a:pPr lvl="1"/>
            <a:r>
              <a:rPr lang="en-US" dirty="0" smtClean="0"/>
              <a:t>Mantle</a:t>
            </a:r>
          </a:p>
          <a:p>
            <a:pPr lvl="1"/>
            <a:r>
              <a:rPr lang="en-US" dirty="0" smtClean="0"/>
              <a:t>Crust</a:t>
            </a:r>
          </a:p>
          <a:p>
            <a:pPr lvl="1"/>
            <a:endParaRPr lang="en-US" dirty="0"/>
          </a:p>
        </p:txBody>
      </p:sp>
      <p:pic>
        <p:nvPicPr>
          <p:cNvPr id="4" name="Picture 5" descr="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487967"/>
            <a:ext cx="358495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95600" y="5718423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Crust</a:t>
            </a: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3305452" y="5257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42556" y="5136356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Inner core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416102" y="3711295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Outer core</a:t>
            </a:r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44602" y="2876012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Mantle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00800" y="3242725"/>
            <a:ext cx="443802" cy="4630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51478" y="3962400"/>
            <a:ext cx="1264624" cy="115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718556" y="4047676"/>
            <a:ext cx="15240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799"/>
            <a:ext cx="4724400" cy="5257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outermost layer - where we live!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There are 2 types of crust: continental and </a:t>
            </a:r>
            <a:r>
              <a:rPr lang="en-US" sz="2800" dirty="0" smtClean="0"/>
              <a:t>oceanic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Continental crust: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Thick (10-70km)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Buoyant (it “floats” – less dense than oceanic crust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Mostly old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Oceanic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Thin (~7km)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Dense (sinks under continental crust)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young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cr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4040452" cy="310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4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572000"/>
          </a:xfrm>
        </p:spPr>
        <p:txBody>
          <a:bodyPr/>
          <a:lstStyle/>
          <a:p>
            <a:r>
              <a:rPr lang="en-US" dirty="0" smtClean="0"/>
              <a:t>Region </a:t>
            </a:r>
            <a:r>
              <a:rPr lang="en-US" dirty="0" smtClean="0"/>
              <a:t>of </a:t>
            </a:r>
            <a:r>
              <a:rPr lang="en-US" dirty="0" smtClean="0"/>
              <a:t>hot, dense rock</a:t>
            </a:r>
          </a:p>
          <a:p>
            <a:r>
              <a:rPr lang="en-US" dirty="0" smtClean="0"/>
              <a:t>Upper portion of it is solid</a:t>
            </a:r>
          </a:p>
          <a:p>
            <a:r>
              <a:rPr lang="en-US" dirty="0" smtClean="0"/>
              <a:t>Deeper under the surface, rock becomes semi-solid or plastic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Convection </a:t>
            </a:r>
            <a:r>
              <a:rPr lang="en-US" dirty="0" smtClean="0"/>
              <a:t>takes place in the mantle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76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4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 transfer of heat by the movement of the heated parts of a liquid or gas. </a:t>
            </a:r>
          </a:p>
          <a:p>
            <a:r>
              <a:rPr lang="en-US" dirty="0" smtClean="0"/>
              <a:t>hotter, less dense material rises</a:t>
            </a:r>
          </a:p>
          <a:p>
            <a:r>
              <a:rPr lang="en-US" dirty="0" smtClean="0"/>
              <a:t>cooler, denser material sinks under the influence of 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e073334\Desktop\A3_3_Mantle_diag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53673" cy="489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3920" cy="4572000"/>
          </a:xfrm>
        </p:spPr>
        <p:txBody>
          <a:bodyPr/>
          <a:lstStyle/>
          <a:p>
            <a:r>
              <a:rPr lang="en-US" dirty="0" smtClean="0"/>
              <a:t>Earth’s crust is divided into 12 major plates which move in various directions</a:t>
            </a:r>
          </a:p>
          <a:p>
            <a:r>
              <a:rPr lang="en-US" dirty="0" smtClean="0"/>
              <a:t>This plate motion causes them to </a:t>
            </a:r>
            <a:r>
              <a:rPr lang="en-US" dirty="0" smtClean="0">
                <a:solidFill>
                  <a:srgbClr val="00B050"/>
                </a:solidFill>
              </a:rPr>
              <a:t>collide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pull apart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00B050"/>
                </a:solidFill>
              </a:rPr>
              <a:t>scrape</a:t>
            </a:r>
            <a:r>
              <a:rPr lang="en-US" dirty="0" smtClean="0"/>
              <a:t> against each other.</a:t>
            </a:r>
          </a:p>
          <a:p>
            <a:r>
              <a:rPr lang="en-US" dirty="0" smtClean="0"/>
              <a:t>They move a few centimeters each year.</a:t>
            </a:r>
          </a:p>
          <a:p>
            <a:r>
              <a:rPr lang="en-US" dirty="0" smtClean="0"/>
              <a:t>Each type of interaction causes a characteristic set of Earth structures, or “tectonic” features.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Plate tectonics = Plate Interactions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4572000"/>
          </a:xfrm>
        </p:spPr>
        <p:txBody>
          <a:bodyPr/>
          <a:lstStyle/>
          <a:p>
            <a:r>
              <a:rPr lang="en-US" dirty="0" smtClean="0"/>
              <a:t>Deepest and hottest layer, divided into inner and outer core</a:t>
            </a:r>
          </a:p>
          <a:p>
            <a:r>
              <a:rPr lang="en-US" dirty="0" smtClean="0"/>
              <a:t>Made of mostly nickel and iron </a:t>
            </a:r>
          </a:p>
          <a:p>
            <a:r>
              <a:rPr lang="en-US" dirty="0" smtClean="0"/>
              <a:t>Inner core is solid, outer is liquid </a:t>
            </a:r>
          </a:p>
          <a:p>
            <a:pPr lvl="1"/>
            <a:endParaRPr lang="en-US" dirty="0"/>
          </a:p>
        </p:txBody>
      </p:sp>
      <p:pic>
        <p:nvPicPr>
          <p:cNvPr id="4" name="Picture 2" descr="Fri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656</TotalTime>
  <Words>473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Lithosphere</vt:lpstr>
      <vt:lpstr>Earth’s Systems (spheres) </vt:lpstr>
      <vt:lpstr>Structure of the Earth</vt:lpstr>
      <vt:lpstr>The Crust</vt:lpstr>
      <vt:lpstr>The Mantle</vt:lpstr>
      <vt:lpstr>Convection</vt:lpstr>
      <vt:lpstr>PowerPoint Presentation</vt:lpstr>
      <vt:lpstr>Plate Tectonics</vt:lpstr>
      <vt:lpstr>The Core</vt:lpstr>
      <vt:lpstr>PowerPoint Presentation</vt:lpstr>
      <vt:lpstr>Continental Drift </vt:lpstr>
      <vt:lpstr>How do you think today’s continents were once joined?</vt:lpstr>
      <vt:lpstr>Plate Boundaries</vt:lpstr>
      <vt:lpstr>Convergent Boundaries</vt:lpstr>
      <vt:lpstr>Continent-Continent Collision</vt:lpstr>
      <vt:lpstr>Continent-Oceanic Crust Collision</vt:lpstr>
      <vt:lpstr>Divergent Boundaries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 Boundaries</vt:lpstr>
      <vt:lpstr>PowerPoint Presentation</vt:lpstr>
      <vt:lpstr>Pacific Ring of Fire</vt:lpstr>
      <vt:lpstr>Earthquake Patterns</vt:lpstr>
    </vt:vector>
  </TitlesOfParts>
  <Company>Northside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Lithosphere</dc:title>
  <dc:creator>Diana Zapien</dc:creator>
  <cp:lastModifiedBy>Diana Zapien</cp:lastModifiedBy>
  <cp:revision>16</cp:revision>
  <dcterms:created xsi:type="dcterms:W3CDTF">2014-09-25T18:20:00Z</dcterms:created>
  <dcterms:modified xsi:type="dcterms:W3CDTF">2014-09-29T22:58:49Z</dcterms:modified>
</cp:coreProperties>
</file>