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71" r:id="rId6"/>
    <p:sldId id="259" r:id="rId7"/>
    <p:sldId id="273" r:id="rId8"/>
    <p:sldId id="260" r:id="rId9"/>
    <p:sldId id="274" r:id="rId10"/>
    <p:sldId id="261" r:id="rId11"/>
    <p:sldId id="275" r:id="rId12"/>
    <p:sldId id="262" r:id="rId13"/>
    <p:sldId id="276" r:id="rId14"/>
    <p:sldId id="263" r:id="rId15"/>
    <p:sldId id="268" r:id="rId16"/>
    <p:sldId id="277" r:id="rId17"/>
    <p:sldId id="264" r:id="rId18"/>
    <p:sldId id="278" r:id="rId19"/>
    <p:sldId id="279" r:id="rId20"/>
    <p:sldId id="280" r:id="rId21"/>
    <p:sldId id="281" r:id="rId22"/>
    <p:sldId id="282" r:id="rId23"/>
    <p:sldId id="265" r:id="rId24"/>
    <p:sldId id="266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41FE-16E7-4CB6-8F31-8E387968FE5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B513-4A14-49C0-8B17-03FD064A5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41FE-16E7-4CB6-8F31-8E387968FE5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B513-4A14-49C0-8B17-03FD064A5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41FE-16E7-4CB6-8F31-8E387968FE5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B513-4A14-49C0-8B17-03FD064A5D9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41FE-16E7-4CB6-8F31-8E387968FE5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B513-4A14-49C0-8B17-03FD064A5D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41FE-16E7-4CB6-8F31-8E387968FE5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B513-4A14-49C0-8B17-03FD064A5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41FE-16E7-4CB6-8F31-8E387968FE5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B513-4A14-49C0-8B17-03FD064A5D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41FE-16E7-4CB6-8F31-8E387968FE5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B513-4A14-49C0-8B17-03FD064A5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41FE-16E7-4CB6-8F31-8E387968FE5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B513-4A14-49C0-8B17-03FD064A5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41FE-16E7-4CB6-8F31-8E387968FE5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B513-4A14-49C0-8B17-03FD064A5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41FE-16E7-4CB6-8F31-8E387968FE5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B513-4A14-49C0-8B17-03FD064A5D9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41FE-16E7-4CB6-8F31-8E387968FE5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B513-4A14-49C0-8B17-03FD064A5D9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36441FE-16E7-4CB6-8F31-8E387968FE5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866B513-4A14-49C0-8B17-03FD064A5D9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800" dirty="0" smtClean="0"/>
              <a:t>Language of Geography</a:t>
            </a:r>
            <a:endParaRPr lang="en-US" sz="5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Continents, </a:t>
            </a:r>
            <a:r>
              <a:rPr lang="en-US" sz="3600" smtClean="0"/>
              <a:t>Oceans, Hemispheres</a:t>
            </a:r>
            <a:r>
              <a:rPr lang="en-US" sz="3600" dirty="0" smtClean="0"/>
              <a:t>, latitude/longitude</a:t>
            </a:r>
          </a:p>
        </p:txBody>
      </p:sp>
    </p:spTree>
    <p:extLst>
      <p:ext uri="{BB962C8B-B14F-4D97-AF65-F5344CB8AC3E}">
        <p14:creationId xmlns:p14="http://schemas.microsoft.com/office/powerpoint/2010/main" val="20733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62200"/>
            <a:ext cx="7408333" cy="4221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Largest continent of all</a:t>
            </a:r>
          </a:p>
          <a:p>
            <a:r>
              <a:rPr lang="en-US" sz="2800" dirty="0" smtClean="0"/>
              <a:t>Includes the two most populous countries in the world – China and India</a:t>
            </a:r>
          </a:p>
          <a:p>
            <a:r>
              <a:rPr lang="en-US" sz="2800" dirty="0" smtClean="0"/>
              <a:t>Spans many cultural regions, including the Middle East and India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40012"/>
            <a:ext cx="356131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824" y="228599"/>
            <a:ext cx="4675620" cy="31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980223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2" y="3209925"/>
            <a:ext cx="3881438" cy="236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857" y="4686773"/>
            <a:ext cx="3518436" cy="215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3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86000"/>
            <a:ext cx="7408333" cy="4297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Continent and </a:t>
            </a:r>
            <a:r>
              <a:rPr lang="en-US" sz="2800" smtClean="0"/>
              <a:t>a country</a:t>
            </a:r>
            <a:endParaRPr lang="en-US" sz="2800" dirty="0" smtClean="0"/>
          </a:p>
          <a:p>
            <a:r>
              <a:rPr lang="en-US" sz="2800" dirty="0" smtClean="0"/>
              <a:t>Only continent that lies totally below the equator – “Land Down Under”</a:t>
            </a:r>
          </a:p>
          <a:p>
            <a:r>
              <a:rPr lang="en-US" sz="2800" dirty="0" smtClean="0"/>
              <a:t>Large part of it is desert – Outback</a:t>
            </a:r>
          </a:p>
          <a:p>
            <a:r>
              <a:rPr lang="en-US" sz="2800" dirty="0" smtClean="0"/>
              <a:t>Former British colony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497829" cy="22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http://t2.gstatic.com/images?q=tbn:ANd9GcSn63lsgt4WE2-ZDAKBC2-VVw7eHYHw-nfZZDWP7mjo2L1c0_M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9" y="2519362"/>
            <a:ext cx="5486400" cy="30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2" y="249382"/>
            <a:ext cx="3519488" cy="263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85601"/>
            <a:ext cx="4038600" cy="267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0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38400"/>
            <a:ext cx="7408333" cy="4221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the world’s largest desert (what?!)</a:t>
            </a:r>
          </a:p>
          <a:p>
            <a:r>
              <a:rPr lang="en-US" sz="2800" u="sng" dirty="0"/>
              <a:t>Desert</a:t>
            </a:r>
            <a:r>
              <a:rPr lang="en-US" sz="2800" dirty="0"/>
              <a:t> - barren area of land where little precipitation occurs and consequently living conditions are hostile for plant and animal </a:t>
            </a:r>
            <a:r>
              <a:rPr lang="en-US" sz="2800" dirty="0" smtClean="0"/>
              <a:t>life</a:t>
            </a:r>
          </a:p>
          <a:p>
            <a:r>
              <a:rPr lang="en-US" sz="2800" dirty="0" smtClean="0"/>
              <a:t>Has no permanent settlements or residents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Antarctica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0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28800"/>
            <a:ext cx="7408333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Only one global ocean, but divided into 5 different regions</a:t>
            </a:r>
          </a:p>
          <a:p>
            <a:pPr lvl="1"/>
            <a:r>
              <a:rPr lang="en-US" sz="2600" dirty="0" smtClean="0"/>
              <a:t>Arctic – north polar region</a:t>
            </a:r>
          </a:p>
          <a:p>
            <a:pPr lvl="1"/>
            <a:r>
              <a:rPr lang="en-US" sz="2600" dirty="0" smtClean="0"/>
              <a:t>Pacific – between the Americas &amp; Asia</a:t>
            </a:r>
          </a:p>
          <a:p>
            <a:pPr lvl="1"/>
            <a:r>
              <a:rPr lang="en-US" sz="2600" dirty="0" smtClean="0"/>
              <a:t>Atlantic – between the Americas &amp; Africa</a:t>
            </a:r>
          </a:p>
          <a:p>
            <a:pPr lvl="1"/>
            <a:r>
              <a:rPr lang="en-US" sz="2600" dirty="0" smtClean="0"/>
              <a:t>Indian – between Africa &amp; SE Asia/Australia</a:t>
            </a:r>
          </a:p>
          <a:p>
            <a:pPr lvl="1"/>
            <a:r>
              <a:rPr lang="en-US" sz="2600" dirty="0" smtClean="0"/>
              <a:t>Southern – from </a:t>
            </a:r>
            <a:r>
              <a:rPr lang="en-US" sz="2600" dirty="0"/>
              <a:t>Antarctic coast to 60</a:t>
            </a:r>
            <a:r>
              <a:rPr lang="en-US" sz="2600" dirty="0" smtClean="0"/>
              <a:t>˚S</a:t>
            </a:r>
          </a:p>
          <a:p>
            <a:r>
              <a:rPr lang="en-US" sz="2800" dirty="0" smtClean="0"/>
              <a:t>Pacific &amp; Atlantic ocean are divided into North and South because of their size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0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600"/>
            <a:ext cx="914399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85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Hemispheres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05000"/>
            <a:ext cx="7408333" cy="4648200"/>
          </a:xfrm>
        </p:spPr>
        <p:txBody>
          <a:bodyPr/>
          <a:lstStyle/>
          <a:p>
            <a:r>
              <a:rPr lang="en-US" sz="2800" dirty="0" smtClean="0"/>
              <a:t>“Halves of Earth” – there are 4 Hemispheres</a:t>
            </a:r>
          </a:p>
          <a:p>
            <a:r>
              <a:rPr lang="en-US" sz="2800" dirty="0" smtClean="0"/>
              <a:t>Referred to as : Northern, Southern, Eastern, and Western hemispheres</a:t>
            </a:r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EQUATOR</a:t>
            </a:r>
            <a:r>
              <a:rPr lang="en-US" sz="2800" dirty="0" smtClean="0"/>
              <a:t> divides the Earth into Northern and Southern hemispheres </a:t>
            </a:r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PRIME MERIDIAN </a:t>
            </a:r>
            <a:r>
              <a:rPr lang="en-US" sz="2800" dirty="0" smtClean="0"/>
              <a:t>divides Earth into Eastern and Western hemispheres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1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6882" y="566928"/>
            <a:ext cx="2286000" cy="7284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Northern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5" y="1288093"/>
            <a:ext cx="414474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114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5" y="4267200"/>
            <a:ext cx="430903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6" y="4267200"/>
            <a:ext cx="4067174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5562600" y="536657"/>
            <a:ext cx="2286000" cy="72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002060"/>
                </a:solidFill>
              </a:rPr>
              <a:t>Western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426882" y="3538728"/>
            <a:ext cx="2286000" cy="72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002060"/>
                </a:solidFill>
              </a:rPr>
              <a:t>Southern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5562600" y="3385159"/>
            <a:ext cx="2286000" cy="72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002060"/>
                </a:solidFill>
              </a:rPr>
              <a:t>Eastern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2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xQUFhUWFx0YGBgYGB4YHBoYGRgaGBgbFxwaHiggGBolGxwWIjEjJSkrLi4uFx80ODMsNygtLisBCgoKDg0OGxAQGywkICQsLCwsNCw0LDQsLCwsLCwsLCwsLCwsLCwsLCwsLCwsLCwsLCwsLCwsLCwsLCwsLCwsLP/AABEIAKEBOQMBEQACEQEDEQH/xAAbAAACAwEBAQAAAAAAAAAAAAADBAACBQEGB//EAEAQAAEDAgMFBAgEBQQCAwEAAAEAAhEDIQQxQQUSUWGRInGBoQYTMlKxwdHwFEKS4SNicoLxBxWywjNURFPSQ//EABoBAAIDAQEAAAAAAAAAAAAAAAADAQIEBQb/xAA/EQACAQIEAwMICQIGAwEAAAAAAQIDEQQSITEFQdETUZEUIjJScaGx8AYVQlNhgZLB0hbhJDNDVGJyI4LxRP/aAAwDAQACEQMRAD8A+4oAiAIgCIAiAIgCIAy9o7epUtS88GCfPIdU2FGU9hFXEQp76+w8nj/TisSQymKY4k7zu+4gd0FbaeCju3c5lXikloo2+fnvMseklcn/AMtU+I+QT/JYeqvf1Mnl9X137ug2zauLd7LqvKbJboUlvb3jo4rES9G/u6FhtbEC764HfUCXKNBd3v6jo1MS92/d0O1dt1G+1iXf2y7WM4VH2S+z8Rqdd/a+HQXb6TVCYbVrk9wnvzyVHKlyiMSrc52GaG2K7jG/XHMub5gXCo6lL1S6hXf2n4dQr9rVotUqDmSPqhTp+qWdOt63z4CdXbVcH/zVTzDhHm2VLq0l9gr2GIf+p8OhWjtmvU9ivXnhLSB3mIV4VKUvsfHqIqU8RF27R+7oSvtDFsIDsTUvlEeeq0wjQltH4mSpPFw3qe5dDlTaeJAn8WYOpIF87yENYeO8fj1CMsXJXjUv4dDtDaGLf7OJJtnf/wDMKt8M/s/HqW/xvr/D+IcVcbF8SfvwU/4f1fnxBLG/efDoVbi8Z/7FQ8wPjMR+6r/4PU+JZeVW/wAz3IIK2LP/AMp4++5T/wCD1PnxI/xf3nw6ENXGf+y778FH+H9X58QtjPvPh0En7Uxgv6+pnkez/wAgFN8N6vx6kf431/h0OVNqY4f/ANavkR1ATVSw75ITKvjI/afgi1DbuLJhz6n9ufRDwtLdBHHYh6SGhisYbitVjmWg9CAl5aC3iveOz4p+jN+C6HHY7GNzq1T0/f4IyUHyXvI7TFreT8F0NLBek+IaP4jA/vG47qBu+STPDQfos1UsbUXpq/u/segwHpDRqQCTTdwfbofZPVZp0ZRNtPEwn+D/ABNZKHkQBEARAEQBEARAEQBEARAEQBEARAGbtTbVOiLkF3CY6nT48lKRSU0jyG1fSX1gILnEHRtm+Zv4q8Zwj+ImaqT5GC470/xra2I6lov1W2GMordHNq4HEPZ6F24aiPaqSf5QT8oV5Y6C2Ex4fJ7h31msH8EtkAcXOOthFhzWapiZT9FmynhYUlZoWoYpz33Yd4G7pdAHEtm0CdQkqcm9UNaXJh3ODnhodA3ey4F+kxMuEnONLq2bXKQlzFHvcWk7g3JIzm4sYOveOBVLtq9hisnqMYWvvs3Wt3ct5sWM68x5rVRcJmeupwHcZQYw0wKbCSYjK3LkJnqk1oRs2jRQqSzJN7gcc1zZALABy6+CSazOdWe6BTkz+YBWjFspOaih7C4c0WbrSQTmY1iSBawuVrpU0jnVqrbbQm6pLiJc4i14M9x1WuCVtFY59Ru9nK45hG7t3NkReco/mkQqzs1qXpXi9Ljf46kwmJ5wI7he/cudKtTi9zrKnUavYPTxjHGA8A8DY+atGpF7Mo4yRXHv7J3XNDxaSYjKZ0nKxUyegIGMXTYPa3ngW3nb0mMpBgeSrniuZNmxN23DuyGCdToDfrOnjwVO202DLqZ78dUfm8/DvsEh1ZPmNjBPQHRrubEPI5AkX5wqqbRd0nY0Bt2pq1p4GCPmmrEMXKkXG1w4OFVp7OW4SO/VSqye4dm27I4zbO5kyW/1X8bGVPbruDspDX+/U4u148AfmFKrxKOLDf7jQcLuaZ0LSmKsuTK9nfkN4D0gFMgMqAMj2XTE8piPCFWUoSe46GeC0Wh6vZm2adWLgOOkyD/SdUuUWh8KikaSqXIgCIAiAIgCIAiAIgCIArUeGgkkADMlAHlfSH0lLBFMGMpyJ8fyjz7lfLlV2Z51dbRPEYmpUqAntbs5TbjmbDNVtOeyK3jHWTAswhu43ExNjPIEGBdUqUpw3Q6lUpzV4u5w1jzAjIRGff3KiQ+ytYjHOGbhnqZA4Tz8NSpT1ETj3F8QeY6R1VZExvY5gsC6q4hsADMk5eGqvCDmIm0jX/2hoE75tmXWGXMfGfrpVJR1FObegP8AFCqTTaS21ogNgche/eqqSndLQm1rNgyG0w13Zc4yQ7QAnTjrdaaFFMRiK2RBBj5PrAJe1hbpbgbkcVOIw8tGgwmKg733EqLC6d6HvcZJNwOTWkxA4lXp4ZJXkUrY2TdoGjWxZ3dwOvlIz/tIKs6Wb0dCirZV52p3CB1957nEmAHOy7gAbpap5dnca6ufeNi+F2XDiS7W0Z+KZ29lawl4VOWa5n7R2kS57QC0NtMk3mBbIHWI01XPxFRvRHSo04xSk2Kuo7lFrh2jUzLiGxGgkjnJVHTtFNA5uUtSjqpaXWaTkZAI3tYS4ycVYJK7uDfUccyT3lQ23uCVipJjxv3ZfGFBZHJMRp3qbvYqdaSP8qAOkkwYI/uHd+6B8Z3I0E8ePtZWjjl87qC1zopxqeV1JRxbdwhLx+bz8EXL3kUqNi9/3UltGtQoovgksf8ApIurZJdwvNBcwtbZr2kbxB3iQN0520mLdFaVJoX2qkWwbmtb/EBuYBa4yI5g7vzWqlhptWasZKuKpx1Tue32L6QQA1zt9thJ9sW/N73x71FSi4j6OJjJbnqKVQOALSCDkQs5rLIAiAIgCIAiAIgBbaGOZRpuqVHBrW5n4AcSeCtCEpyyx3KVKkacXKbskfONr+m7qrju0yGj2QTHiYmT8Pj04YCSWr1OFV4xBvROxkVdt1H8AOd/2PiE9YKC3dzHLidSWkUl7wAeTmbaD71TlCMfRQiVSdR3k7+0fLR6lxsIIOeoMAZXzJ/tCxYp8jp4JL4Gdu65gA9RBHhn0C49j0dwtzxE8CRn8+aoyGgbaIM9oiOZOaOQqTd7F6Nd1MywkHXn38VMZuOwmUDUxO03Oa0Ai7e3A1OYunVK2lkRTp3epmni0csp+CQos0PKh6hT/hkPEGmOyTaZ7RBH37QXRw9SUVqc3EUozM31sGCusldXRwnLK7MaZiZEDxS5RfMfCorWW5Sjjdw7xE/GfkpdO6siirKLuzWpVXFoqMAe6wDRDWt3pm+pWKupQTilqdLDyVW029O4XwOINJ9QFj90/n/LvfynKDoBwWTNlbvsbbXSSF8djd6qAQ7dMbzd4QNSTa1tZmyTKumttBipSuVfjHPhu7uNbMbrswIEG18s87JdSo5KxaEMr1FSd7Mt3pNhqPr8UtaEtXBGnxmeatcrYMymRNhMZT0ngoui8VrqQ0mtMC9gc+XL6qE2wcUnY56scxPGPkjUHAKygQL8ufLRWWpeMObLtoGCYgDjr45f4RoNy2OuZLMjveQGnInNW0sCvf8AAo2mSCbgZ8ZAgKrZYpSsQcxnyJmwPC+fJTGVmLk76GvQ2yX/AJd2M7yLZ9xWyFZSephqU5R2CYyj6xucOGWmoMHhcJlWlmV4i6VXK/OPO4qoWOLSMw0kTxXRw6lOmm90cfGSjTrNLZnadZuro6+USmtS7jPFwvq/n3m7sP0mfh39qoH0zm25nmLWPf48slXDKovNjZnRoY50ZefNOJ9J2btCnXpipSdvNPUHUEaFcycJQllktTu06sakVKDumNKgwiAIgCIAFicQ2mxz3kNa0SSdAFKTbsiJSUVd7I+QelPpC/F1ZuKTT2Gf9ncXHyy4k9/C4ZUY678zyGPx0sTOy9FbdX86GKAtRgsGpMJyjqB8VVtIlJyeg1Qp3EpcmjRTi7mlIFMjV8W/lBz6jy5hcnGVbeYtz0GAoOXnvbYVcwy0S7Mzf+V1iARnGmXmucoJnYbaAVMTFt4yM8/JUcUWvoXoYm9zInWb8r6KElfYTKX4jFUggyGjcMS0QCblxmcha+qbLKKjmB4agXkNaQ50TABAHMnO3dNyqwg5PQmU1FajlCu2iXbz2Z2AlzhFgBFmjPqt9ChUta1zBWxNKLvJ2O4fHUWtqVGjO26XEk31nvTlhZRlbvErG0pRcr7GNisV610w1oAgADTnzXSp08i3ucSvX7aVrWGsJSgFyrUlyHYeHMTxQE8laAqstboY2a6qATTfutHG4z4QUrEzpQV6qHYKniJu1F+Izj3NfBk70XaDbe0gOyB6CVw6zjKdqd2ejownGN6qt32BVJgXDW+zvatt3dkEze8Jbw8o+lp88x0cRGWkNTlWmWSTI7Mdoy2BHCZm9+XikuDi7SQ2Ms2qZehgg5ocSQ/UZCBqd4COi00aOaOZsy1qlpWS1BY3DubBbYCwtkM7usOKitR7N35MKM+00W6Ga+EaGMLQS4+0coOo3fvzVZRioXWpPnZrMWqUQL3BMzM/LlCVdW0LpNMIyiQ2SIAtcwJ+ZUpjo5mi9VwbG64XzMiYGgE27+ZRluX2L0SD7AMuPswYnInLu5K6bQNXAFrrwc/dknP+UqraLJMNQaWxIk672h8yTyn4KtrkiWHcQbEiZPhKlozyup6DTRuFsgAjMQNQRl4rRhaUpyuloZ8TWjSi03qM4uu0mZeGAcIHISNbwuhBuMnDLd8jnVLTgqmay5nnsVWLnFxBl185gZAdF06cckbHErVFVnm8AbCToVdsWktrl3NIzBg8QhNMhxaNb0Z2+/CVd4S6m722cRxH8w06JGJwyrR/HkbMFjZYaffF7r90fYsHimVWNqUzvNcJB+8jyXn5RcXZ7nroTjOKlF3TDKCxEARAHzL/AFE2/wCsqfh2HsUz24/M8adzfjPALsYDD2XaS3ex5zi+MzPsY7Lf2935fH2HjF0jhlpUEhQ8AZn9IVbFsy5fBHW1DOf06BDiiFOVzVxVSALSTBB0g02gA6WIJ6rzmJ0qyv3ns8FJOjH2HRZocTBmQB0v1+7pafM1fgZTQZ9ry7v36pTYTlZWD0xxNvkoEPVkAL7mRTBuf868Am0aTnJJIpWqxhFu4J2Pd7LCWt4AkfO5XfpYSEUrnm8RxCpNtR0FyLLUjA9UGpNEZt6n4QqvUYkkuXvGMPg5knLPl55qsqli9PD5nccr4oNbYdnLn4cCs+WU5Xubu0hTha2hkN7TuAWpeatTmvz5aGhsumO3FtZI4B0AxrfjoVz+IQzU027WOtwqeSq1FXCNAY1zrHeAjMmLnNwzJk9FzaVSFPvb8Dt1qVWrpol4jOBIfDQ0yGSHE29rIiBOqdHE55OyMrwyhFJyvz00A/hXOMEABr5MREd03Cc8PBxUluhCxM41HF7P5uVxFOSYktJmMok3GWWaRPCyeprpY2EfNt+YMvDCQ4kgRYCBNhAjvNlhk2m4m5SWXNYbp12ta8bkh4kuaYuRIJE3zt0TKckoWK1Ked3QrTw4mQS1usneEc58Elot2XcMnENAIDjAizYIzvc6nvR2dtWXuCZggc3HPtQRvam+hV1qF7DnqmtHZAjmA4nvJ+QTFFFXJi1exMSJN4HjmPFDigUmJ16wMjIRFxEGxyPiEtqxe+g7sJzTu0y1vGSSCYFhz5ZZcUylZ+a0YZN73D0tn+rqmWw1okPN5nQjUzOi2UpumnHkZ61NVGpcxLHvlpDB2Qwkki5Igiw5z1V6dSUqyktthNWlCOHlB6t3MZds81yCUxYnhnpZRLYI7l2uDhEgT/UYVdVqN0ejfx0OChItp9lGdIhU5NaHqfQHb3qavqHn+HUPZOjXnKOTsu+OawY6hnj2kd1v7P7fA63CsU6c+xm9Ht+D/v8AE+oLjnpCIAzPSPaJoYepUHtRDNe0bC2sZ9wKbRp55qLEYmq6VKU1vy9vI+KvMyeJ5n/K9HsrHim222zjVYrzLKCG7nQQo1Jug1NVZeJsYOrLcvZPgARugm+hjwXKxtFNp9/xO/w+vaLXdYXxboBBEmJ4XE/cc1ynGx3oyurlcLhWHtPcQDO6GiTA15fsnUMO6kbmCviFGWo3RwDHteBv7zWkj+aBYR3wnTwijC4iniVOVkJbargU6TYiWgxBzIaR46rdgoK1zn8SqS0iuZlb3ILptXOKm09DkosSxzBTOsd8JdSyQ2inJ2OYnGTYZKsKfNjKld7RAurS2OcpijrcQ6jy2GcJQ3u7y5zcQqVpqKuMw1N1JW1/I0argRu0yfAgTIzGoHnfRecxOKdWXsPW4TDRox05iUF2g5d2fgs5qcr6BXCGbpGvQf5UcwULKxWpi3uhhmAZm2cakHT4ymurJpJvYzSpKL05hGYlwcRLgJMgDPgMlZYipZXkV7CCk3Y5jqdyXAumDElwMzl9ylyp5XY1wkpx0K4Qsd/DFifZ3jIJ92dDw8ValG7feKk8nsDMBabsIB5zLgeUgWOqJwdthkakW9wGIfvEMgBokze8TlIEmI6lUd0tSJyT0RPXESCJbwvIt2ecoTtsVUrb7BKdcvmQbA21OURcT0HBX7W25ZOL2LsfYyCM4nUC3ghVLuxawnUpxIObr66+PFElqStjjLX8ecyehVVe+gjJ3nqMVXa1kPgwO3cmDF9bXyXRjHNoYpzUdWeUbiSHb0Z5zwNuOV11VTWTIcB1mqvafNgWIobsEZHJMhO6s9xVSnZ5o7MCXxbQpjSe4pNp6FQVJU6H8lFiWy7SJy+XQyqu+xdWWqPsvortI4jDMe72x2X/ANTdfEQfFeexFPs6jitj2OErOtRjN78/aa6SaTwP+p+0CPU0geNQ/wDFv/ddLh1O7lJ+w4nGazioQXffp+54SnWk9oCPeGY8NV0pRkvROFCUG/P+eoIHNMSFt72OseRlZTZMrdrYIK7uJUZUGeXeGpKjGx1GKFaJE5iCOSTUUZaM10XKHnIYxGJJAzB3bxHgTPKFysVScZOVtDvYCvGcFFvX9juzmU47dy3shkG5E5nIDXNTDFRp0rLcVWwbqVry1QN20HPcS1osIO40mNdNBbktNKGeleb31+bmSrVcKuWEdtPmxMfiN8RUGQsTAdYDgD1VYOVO7jr7C9RRrJRqLL7bfs2Z2GY7dJY1j47Rkhzt3u+S2qsmle68TmvDtNqNpeAsKgJt8lpTMck0OstTceNsvvQHqlT1kkNp6Qb/ACEwnIQ2Hp0yclDdtwSctEa2Fdu0qgAJMDIaSP2XM4jJunodnhcMs9RVtQl2UWPCw3TGS4TVkehTuXoVZi951HgAfHVGxeJWo8j8wJLZJIHtSbxoLZKd9y99A07zosAOA11nl08VC2Ium7FHvlzjui99e4aoWxWerHKbd9hgiW9of06ifvPmtMfPp25r4CG+zqZuT+JmDDP3pyg5nQgzb6rPfuH1IthSyDfTTiZJOsxnpqt+BhOUs3L4nLx1SMIZXuNUK4I3HWB/MBcH6GLrdiMMqkfxMGGxWR2ewtjGmm4gXAP5rWzmI1lcWcbSaO/B+Zc7hsMHkF5MQRa2feOHn3J9DDuer2M2IxEYOwXFGKg3XDdiA0iT2buHeRHel16PZMdh66qfAmGoCo8NMBsciTIBbB0J4ZJdNZpWkxtWdo+aELWUoMHfzEgWPwzjxXQoYbM7nNr4pQWpn7Te4kO7UEbxE2BteNNOq6eGUItxW6/c42NlUklLW0l8BOcrk+A+q1JGGT0WoZjt8BpzGVtP8/FLl5ruhtLz45ZctgVVkcx3DTh4QrpplHFrY42paxIRbvK5u5l6TiSd42GhOahuy0RePnPVnarR+XzhEZPmROKfo/se2/0yxYD6tHemQHiMgWw13fm39K5nEI3tNL8Pn3nc4NPLmpt/j+z/AGPoK5h3T5H6f1fWY2oLHcDWj9IcfNxXbwMUqKfe2eV4rNyxLS5JL9/3PObq3HLZ3RSQdUEECAD0yqMbBhW5KkrD4XYao8Z/JUWo6WiVwTC6cxEzGUce0BIHK4Wevg6dRdxowuPq03rqvxHMPVLC4NdIeBEkmNTdxicsv3OGlTyVHGb8Tp1auenmpx8DppiCXuuRvWAtmbk8h8Fpq4unTajHVmKjgqlW7m7C+CpNEn1l3WDS0g8YJNuU8yoljYVEkTTwEqUm7iVbDlrnQ1wAMXGS6FCd4nKxlPJN22I18iCmONtUJjUussgL6ZCsmmVcXHc6DCHFSViFNxaaNHZsuDmuJuRYGCc5i99CuXxGm3TSidrhdROcnL5uGqcZ3QIuYuI0IPx4rgnokuZRrTcktEG27BPszBJFxzHJAHGFpfZtxf74KXexN07BMLTh5sdRM+HVF9AjoxZ4JJJN7ac8la5MmOPcWFgG7INyQRY5wde7krwvFZluRKKksrBljN4l+bjkLi51J+sZp9N0uerM1Xt7WWiXMXq1t4ndFtNCeOS7tOLS1PM1qim3k1BPxABEDpPzJTbd5mz9xqbUbvtDmi9m/q9n5jwXDxlFqWb8j02CrxdPL+FwDapBOWfeunTScFY5FWbVR37zUwDiS1sCHB8mLg3yOmTeiz16aknfuNmGqZbW5v4CNPZhZuGmN5rhBsCbgQAQRbmctVyZUZNJo6qqpM5WouLt135QJJcTfXW+q7GHajC73ONi4ynUyrY5jMG3d3Q6XbvSDrfL6KvaOM86WjZZ0YypKk3rbTvMUUyHFpuRIXUXo3OFJWlb8hinTIgniNJ1B0EpVR30H4eOXzmgdduva8WuGVuHJWhJbEVYSeoOlfpqCFdsVGN3ujtRlpF4EquaxOS60KCpOc/4VlqVatobvoNiNzG0eBJaf7mkDzhZsdG9F/gbuFTy4mP43XuPsS4B64+KekuIBxlcki1Vwz90kfJdzD16MaUYuaX5o81jOHY2rXlUhRm09moys/Y7GZXqNsd7PScuXcpjiaKdnUXiik+FY6SusPP9EuhN8WuOoTfKqHrx8UI+qeIfcVP0S6Ft9vEdVHldH14+K6h9UY/7ip+iXQnrW8R1R5VR9ePiifqnH/7ep+iXQu2sI9odVDxND14+K6llwrH/AHFT9EugQVm+8Oqr5TR9ePiupdcLx33FT9Eugf8AEMt229Ut4mjf04+K6j1wzG2/yan6JdA1F1PM1G9QoeLo+svFF48IxvOjP9MuhHYlrjuh7QNAXCBeZlKdahvKUX+aHrAY5ebGjUX/AKy+NhXGYlvrCGOa4bw1aQeESYHO2gXFqVabbs0dyOAxcYJdnK9tfNfQM6tSEEFg9kWcM8y7rKV2kWrXQxYLEJf5Uv0voW/FtDd11RjhreXRJ1brlEz3J9PGOLWpnqcKryi06Utf+L6ANoUmMdAqNcCJBBHyyK7tHG05LWa8UeexXBMVB2hRm/8A1l0A0KrdS3qE2WJo8px8V1M9PhePTs6FT9EuhytWaDYg9yiOLo85rxRafB8byoT/AES6A6mIBMggdxurLEULWc4+KFy4XxDMmqFTT/hLoGqYxpZunTmNOHNc6phsLKeaNSK/NHVpPicaeWWHqN/9ZdCUcdT3pybIkb1yOUAQqxw+ES1qJ/mi8vrJvTD1Ev8ApLoOB7d0btRgk5bwk5RJIy6Zlc+uqdNrzk/Y0dXC4bFTu3RmvbGS/YHUq05JNTek2hwEDOMz3eCQqke9Gl4PEX/y5/pfQKK1IgkvaIGe8CTcdT9EZ496J8hxD/05fpfQHi8VTebuGmoMgCeNu7irKqkrXXiQ8HiF/pz/AEvoK4nFNuGuI4ZHlJMcLLbglTzqc5pfmjl8QoYzs3CFGo7/APGXQHQrhuo6hdyWIoNenHxR5yHC+IRd+wqfol0COezMOHdKp5XSWmePihr4RjJa9hU/RLoNnaADWw5oJbBgzlMTyySXWoyk7zj4rqao4DGxpq1Gpfb0JdBJtcSTvC/MJlOph6ayxnG3tRmq4HiNSWaVCpf/AKS6Glg9otY90ObMy0k9mbSDewskVqtNxvGcb+1dTbhsDjFPLOhUtp9iXQ0cDtlnrHAuY2nFhIlr57Q7syI+q5sK0Lvzlb2o6zwGK27Kf6ZdCu0do0gd5rwTEwHNib8TczGimeMjFWjJXIjwrESleVKf6X0Mmpig5w7TIMbzpbLrX3r26ZyttKph50rVJrxRza2B4hGvelQnurvLLX3C+JLd5x3mmcjIN4ie/wCq1wxdFxSzx0/FGGtwnHRqOSo1Nf8AhLodo4gAGXgkC1xx+itOvQ9ePiilLh3EFe9Cp+ifQqcXvQC4RzOhzQq2HT9OPiiJYDiTWtCp+iXQJiWsFw5pjmCVCxdG/px8UXlwfG5dKNT9MugsKoGo6pjxNB7zj4ozx4XxCO1Cp+iXQG1zRqNVMcXQt6cfFBLhGPv/AJFT9Mug7sPED8VQM39dT/5tS62IoSpyiprZ80Pw3DMfTrRnKjNJNXeWVkufLax9zXCPTHxL0nwDPxeJkCfWuP6nT8106XD8LOmpyhdvfV9Tm1vpLxbD1XRpVmox2Vo7d3o3McYan7oTfqrB+ovF9RD+l3G/v34R/iXGEZ7oR9U4P1Pe+pH9Yca/3D8IfxLOwLB+UKPqrB+ovF9Sf6u41a/bvwh/EqMGz3Qp+qsH6nvfUj+sONf7h+EP4lxgqfuhR9VYT7v3vqWX0u4z/uH4Q/iHpbLpn8oVHwzBr/TXi+oyH0r41L/9D8IfxOOwNL3AoXC8K/sLxfUu/pZxdaeUPwh/Eq3A0gT2AUfVWF9T3vqR/V3F/v34Q/iNYLZtF7iPVzDSYBzgjyiZvks+K4bh4U24w1/Pqa8F9KuKVKqjOu7eyPQBS2fSFzTEC0Xmeq4zw1Pax2Xx/iKetV+EegMbPp+6Fbyel3C/6g4l96/CPQuNmU/cHmjyel3Erj3En/qvwj0LUtnUwQdxpnQz8ipVCkvs/EPr3iX3z8I9DmM2dSidzdIOQyIGt7hbsLhsNVkoSgr/AJ9THjeP8Xowc413ZfhD+IiMKz3QuquE4P1Pe+pw39MOM/fvwj/EYoYBh/KFEuFYNfY976hD6Xcak7du/CH8TuJwFMGzQqQ4XhH9heL6jav0s4zHbEPwh/EE/Bst2Qr/AFTg2/Q976iv6v40lft34Q/iamz9l0XsP8Nu80TN4iRpIv8AUrn4/hlGEc1ONvE6nDPpXxOq8tSs3+UegB+xmaMEcQSJix481ylQpdx3frviN/8ANfhHoEZsimGE+rYSDmXOPfZsKyw9PuD684ht2r8I9AFTA0XGzN2GyYBuctZ1+adRwdKdRJr4iMT9IOIU6d1Vd/ZHoJjBM90eNl3I8LwdtYfHqeYn9LuNZrKu/CH8R7/aqRaC0An8w+YjNKfDsLmt2at7X1NC+k/GHTzLESvzWWHu80D+AZ7gKtLhmE5U14vqLh9K+MO98Q/0w/iVxmz6bHbu6JAE95vCtT4Zg5XeT3vqVrfSvjVNpeUPbuh/EEMKy3ZCZ9U4P1F4vqI/rDjX378IfxOvwlOT2Rmqx4VhGr5Pe+pef0v4ypNeUPwh/Eewuz6Dtxxa0AWeJzA1HPKy5+J4XShLNGOn5nVwf0s4jVglKs83sj0NF2wcK+C0taYuOdoIG95TqsvkVCT0Ruf0h4mv9V+EegntLZFJpduhgtFpMHPieY6LVS4bQcryhp+fUx4j6UcTjC0K9n7I/wAe47g9jsqWFNuhDodxvNxaD5cwrVeG4eKvZe/qRQ+lPFJu3aS8I/xRTF7Kp03uDqbDukQGlxsQTHGVg8npQnZwT8ep0Pr7iE46V2vyj/ErUw2Hi9KDwh3kZj/C3UcBh6ivGn731OfiPpPxOjpPEe6P8QtbZ2H3fYgxneDbQ5K/kGFvrD49Sn9S8WcdK78I/wARKrgKIGXctC4ZhX/prxfUxS+lfF1/+l+EP4ixwbPdCZ9U4P1Pe+olfTDjX378IfxHfR/BNOJoQ2/rqfh2wq1eGYWnBzjDVLTV7+Jel9KeL15qlUrNxk7NWjqnv9nuPu65R1T5N6dA0sc86P3H5cgD5tK7eCeail3XXz4nluKRcMS33pP9v2PO1TLjGUyFsgrLU5lVpy83YLTw7nRGfDLmhzUdyY0pT0SLVaRDRvgRpKW3FscoVIxsyrANIVri8neHawKGxiimGdYJb1Y5LKhXdumLRGeSbZ2pCETJAqGILHhzc2mQrOKkrMVGo4SUo8jSrUxJe2IqQd06O1bfyP1XnMTh3CbR7HC1416alzBEDe3YiD32mL66LLqhjSvYpVo3Nza1ieYt18kXLpW0CCmGkCTN7Tpn4ZHqpLxjZCVZxPcZ+OniF1uG0V/mM4PGMRJf+JbCxC7KPPsdwDfsqlXYbh1eW5zEticuNkuFkhta8nqJg2T0ZpKxq7FiSSJG6ZtpHHRZMc0qTubeFxlKukgjKhLtIubcxJXm2e1RajUEOA3hBE5GBrl4216qr03AFiqo3soMZTy8724WWjCt9qrMx4xJ0ncEaJDC4iCPZBg34kcIH3C7Mq9pKHN6HAjhc0ZVFstdSbEqH1jQL3vbTWeULRVUcjuYsO5upG3eEe6Q58AdoGOAuYH3oqx0smOnZ5pJczPI3iSSASZ+7J8VlVjDUk5ycmw2FpDeBkEN7RGsC5jwCJysmWpU7zWq/sKXkq2qKaPctSfumxKhxuTGdthmpizAz4TOo4WS+xi3qh6xU0rJm3szDA0w+u2BFuYva33mufiXCDaR18Gp1IqUnfuC1dqtYQ2m1paY4i/ectFhlX1sjcqeg1tOuGhnZG8TIMZGMwe8i6Y3FSVyHfK7GHXqVGe0CWuMzJI5Hv8AouhToQvdPU5NfFVYq0o3Xz86g8R2bNJEnWb8TGn7JkYZndip1MkWlz+faR1EOAmJ4i2sT4iFKm03YiVJOKze44zAMuQJOWf7IlVa1CGGi9Hcc9D8OXY+k0iN0lxHANaSD1hJxVW9Jj8Bh8uIj+F38dT6+uOelPAf6pYL/wANYc6bv+Tf+66nDZ6yj+ZwuN0rxjUXsPBhdVnnUizSd2JmDMm5SnBD41ZW09wVldx1BHP7uquHcMjWe0mXbTM2jw/yi/eDV3oOMB1/5BVdhsb8zmJJy/dQty027WEi0pplaZz1am5GUlOleTkPM8EORCp3euxKNZwdv8LnmNQolTjKOVlqdecKinHSxpbVwzd4OsJMeHhzleXnordx7a6azMXY8n8pBiCPGZz+7JexSL1uXLCZDQSYgxc/eavGLew1ySWoDF2a1pF2zJEG5M34xMeC7mBpuEDzPE6kZzsZxB/bxK6Mb8zkNLkO4OqRa/LL6Ks4l6M2nYm0HydVSkhuIdxVjJgc/onIyvY29k0gDUpyd4tidJF4jwhYMbHtaX4HV4a1Qr67ga9Us3sjuwBYZnrpK880j1yZHVXENdlytBi9rZ2Iuoel0RJ2VymHa0ESCbCXFzjJ+BA0C6+EpLLmRwcXXd7FNsVCXGBAJJPaOtuHCR/cqYKGeu5dxfiNTs8Koc5C2HqlogRJz7uFj3LryUpbnBpyhDVbv3d47TIc0iLxMcSPspbummPi4zTihC4+xr9hPVmYneOwbDOs8nPdIGX5iGnyJUT2SXei1Nttt8k/fp+4puE8PEgJlxaVwjMMTkWze0jQSoc0iypuW1jc2fuMptLqZLnCQ12R0nkLWC5eNxWSVkdnh2FU6d2t+/mUxuMdUcCbRYALkVKjm9TtwpZRKsA3MjRLGyjpcvTqGIEmB2Z04x59VN2Kja5q4l4qUmEO3TvQRMdAeRldTDzz2ZgxEFGLEsVQaN0hpcDYznfh4lbFOeyME6NN+c/n2AHsbTIa7NuXcTI6GeivG83mFSaors7/APwYovO6XH2TqTkBckKk4Wl+I2lVzQb2R6P/AE6w4fWr14s0Cm0553PQBvVZsb5kYw57s2cMXaVJ1eXor4v9j3y5x2TL9JtmfiMNUpj2oln9Tbjrl4p1Cr2dRSM+KodtRlDv29vI+LObBg5i2v0Xo07q6PEuLTsyMPNBCC+sGsTxCplfIZmT33OiM7KGiyk+TGKUDKFRxQ6M3zGW3tIVGh8JX3KVB9hG5DtEp4q1hbZSsPu/2UJXIba2FquRue7w5BXEvuRpbarAuzAAbvcPyz5rzVX0mvxZ7OGtKNu5A8I8RPZMZTxNrTbQ9UiW5EHYY9aWU+BqHeI/lAgXjImYC6uCpX1Zg4hXstNxNtEVHGXNFpuurfIjguLqytdIWr0QIg8R4jPLvTITuIq01HmGwtKSOZRN6E0Y3ZzHMBcYMXNvvJLp3sOr5blKVOASYtMSDyCY5ckZ4Q5vlcY2VXIrB5deZPzUTisjii9Ko+2U2zSx9MU3Oi+9DhPOYiAvL1aeWdme4oVFOCaM+q7e3RIJJlxiYzgCbXHxTKFF1JWS0QrF4iNKGr3B4kE1d0G9hlF/sr0FCCjA8li6jnVsvwO7WHaA1GdoH+VWgkm2uZbGSbUU90JinmStDl3GOMObC0akZR5qrjfcZCok9A+IZPa4qkdNBtRZvOIyj2DLg0E8DoPqQplLVIiFN5ZNu2xHYIAbzXA2t3/tdQ6vKwLDaZk7iHcU5GbbW5u16+81jjYlgBmfykiRyMDqvO8QjlrNHrOFzzUVJiLGOc7st3uMbxyngOayKLexulVSBVsOZOhA1nkPoo23KSnmCU6ZEQRab+Bk91ygiN1sEIBcGgiAQeggfPwgrscPpuEHN8zj8TqRqVI0ly1Y/ih7MEbrILjx4J8Xd3QuatFJ8tWKYugCQM3EdO9Opu1zJXipW5tgMbXhopyNJIy+5+7KacW3nZFaSjFUYn1X0R2V+GwzGEQ89t/9TtPAQPBcbE1e1qOXLl7D0uCodhRUOfP2mykGoiAPmn+oewPVv/EMHYee2Pdfx7nfGeIXXwGIuuzly29h5zi+DtLto7Pf29/5/H2ni4XTucM6gNyByCA3rlTKM7T8A9GsZCo4jY1GMVcpCUtzS9VcC2oJgplhKmr2Z2oyyhMtKPNCxYb3N1KiLlO6sO7Yb2mgQBu99t6W65w5nmvN17qrK/eevw7ToRa7gmx9nF93AGnk4zEGNLkz9VNOF99hcpCG0MUXvdcwDA7hYQvQYakowR5nHYhzqNckLNK02MF+YdtSQPvNVtqMU9LDeEjeB4JU9jVRtmB1WwTPHUgfNVU7ItKld7ib6hPH7unRRkqS/E4wHRXewtK70NCltDshpYHOya4k2Hdkf8rHVwcKk8x0sPxKpRp5PAo9xY43y5AdBkr04QjG0VYXWq1HNObuUwbXOfv3kHeJ8052hGxnjmq1M35hsRFy4y7ySYaaI1VrSeabEnVJKfGNjFUnmL02oZCQ5WJAAAk8YNvJZnLzjoqNoK4N7CRdMTQiUW0Kvamp3M0k0VpktyPLKVLV1YiMnF3QarjnugmJgDKbDkbcNFleCpSm5NXNq4jXUFFOxfD7RqAzvm2Q07oAhM8mppWSKLG1b5pSf7D5qHEghoAqTe4giwnLPKy5mMwbis0djrYLHqq8stH8RTEU3U+wSC86AzHS2n3kqYTBZpZp7IZjceqMMlP0n7kCwZIeJnO8+ZM5rsySy2PP05SVRNnoWs7UwQDcy0xb9lzXUUVZ8jvKk5ecuZmbRr9mRZxHD6JuFzSXnIy45xh6LVzV9AdgmtV9fUH8OmZE/meLjwFj05qcfiFCPZx3fw/uRwnCOpPtp7Lb8X/b4n1BcY9MRAEQALE0G1GuY8BzXCCDqFKbTuisoqScXsz5B6Uejz8JUi7qbvYd/wBTwcPPPu72FxCqx/Fb9TyXEMFLDzuvRe3T53MULWc+50tRcDiCBiiqSGUx9mSRI3U9rCtdqvFiasQTKsK1hSnYO2qNVVxY1TT3GsW/eYI92Jm8tIb03d3zXEx8Ms1LvPScMq5qeVcvnoaeHqg4Xda507sZHoOWngpotWQVU7NI8lVYaZh4LTzELvQnFrRnlalGaeqJKuKLtlQwQzh6kJc4jqU7DFekHXznPvSou2hqnHN5yYo8GCBlwTVvcyu6TSKVGERz+7q103Yo4uKTBkxln95KxRd4SmPzONuPRUk1BaDYJ1HqzToYmkRAmP8AKzPO9TfF0oqwvi6zCLEzqIjXjqrQzX1RSrky6MFgtluqkBsidZP3wTZzjFXZmp0p1GlFIaqbP9WYJnmHfRJjVU9rmuWHlS3sV9bBzPWVKiVdS2gTelFrEqVwL6KspC5U7i7qJTFIzypsG6kVZMW4M7+HMSpzIOzYzg6e6x77TERrBiTZZ8QlNKD5mvBuVNuot0hWq4ucTGadCChHKjLVqOpNye4/gMA6A+BnYEHTXK4WbEYhx82G5vwWCzefV27ubNHaFTcbv1AHadqI7mtGXf5rHCleWr1OnVr5IaLT2ndgYepjKgYxjKdNvtvgmBwE23joL5SnVn2MbuV3yQjDLyqVowslu/2X4n1LB4VtJjWMENaIA+9VyZScndnfhFQSjFWSDKCxEARAEQAttDAsrUzTqNDmu0+BHA81aE5QeaO5SpTjUi4TV0z5R6TejFTCOm76RPZfw5P4HyPku7hsXGqrPR/Ox5PHcOnh3mWse/u9vUyaLJWiTMUI3GBhLScuISnM0Ro33OeoAyMqc99w7HLqmFZXaAQTCq4t7DIzitGxeq8cVMULnJCz01GZnA5WsQNUcVbddkeUx9eY1twWXEYZVY2NuExroyNnBY+m2n2mtO7kQBPQ3XOjhqkXlaOz5bSlHMn8+wVxmKY473bM6EAd1wVqp0JR3MdXGQktPgCbUlpaQd08CD1snuFjMquZNNb+wVrCmPYk98iPiFMa0nuVnhYJeaCqAjMQeWXeE5NPYyzi4vX/AOjGFrwVWcS9KpqM1azP3iUhKXI1ylT5iP4oDQO5/wCU6MZP8DNOdNPTU5UrNP5VbLJcxbnB8hfemJyTEhMn3DVTEMiA3IZ5JWWTY/PTUbWuxcunJXsJb7hnCNObTrlN7ZGCl1Iw+0Pw8qqvkZp7Sql1MECwjn331WSMHGej0OpUqqVLzlqjGY7VbraHGzXdwwqqriMU7I4cSjIT21gb65UqCKSrNl6FVEohTqd4467Z10StmavSiJ1G6TbMpiaM7izuDq0s6gdAyaBc950CrUUpKyRehKnCV5P+43i9uPcCGjcb1MaBKhhLO8nc0VeItq1NWC+j/o5Vxr5uKbT2nm/g2fad5DXRTiK9OgrJa93UjB4WtipXbaj3/sj6xszZ1PD0xTpN3WjqTqSdSuJOcpyzSPU0qUaUVGCshtUGEQBEARAEQBEAUrUmuaWuAc0iCCJBHMKU2tUQ0mrM8Lt70LLJfh5Lf/rzI/pObhyz710aOOfo1PE4uI4Uk81Lw6fPQ8q+tFr2zstls2pznJQ0YpVefsJsUZpyvsCNN0aeSvdCrTKOYdfkfgrKxRprcgpnl5BF0RZ/NjoYeXUIuibS+bHN0/YRchpjOGpkkAfBUk0OpKXI3qOxbAv8h5Gc/CFglibO0Tr08DmV5iWPY2m4jdJBEWkec34JlOUqi3F1oQova6/MzHYk5bg5dkW8k9Ue9mKWL5RiUrYhzjJjLh96pkYJCJ1ZT5AXOcc/grKKKOcmXo0S4xYW1UtpK4QTk7Is3Dk6iBrEfJRnRPZu9l8+4HuW06H6KblbFn0iALWOVuqE1ewNStewxQ2ZUf7LSfBVlVhHdjaeHq1PRRY7MqtMOYQeEKqrU5K6ZMsLWi7SiEZgHiDu+Sh1YvmWWGmtbGg1tYtjccSdSNO7RZpdnfc6EO2t6Lf5FKXo7VI9mPBWeLpx5iY8Nqy1tYE7YNUGN0nw05jRSsXTte5WXDqydrXOHYVX3CfCyt5TDvKvAVe47/sFWJ3T5fRR5VT2uT9XVmr2B/7W8fldPgrdvB8ynkdSPJhaFBwsR8AfNVlKL1Q2nTktGUr0QcxHQojJ8iZwi9GKNwesjom9qZfJr7M9b6PehJfD68tZozJzu/3B59yw18dbzafidbC8Iu81bbu693x9h7/D0GsaGsaGtaIAAgALlttu7O9GKirJaBFBJEARAEQBEARAEQBEARAGHt70Yo4mXHsVPfbr/UMnfHmn0cROltt3GTE4KnX1ej7186ngNqeimIom7d5uj23Hjq3x6rq08ZTku72nAr8Nr03orrvXQzHbPfMbjp7k/tY95keGqeqx3A7CqPNgO6R58EqeKpx5mijw+tLkajPRg67tuDmj4lZnjlyNy4U3ukVPowJuLcnA/BHl4fVHeM0fRlo0I75M9AlvHSGx4TTsNUtjBhkbk+PzEpcsU5KzHwwCg7xSG6dAbpksFuN+VlnlK+xshBLRmTjNn+siZEagLVSrKOpixGGc9DLr7A91w8bLXHF96OZU4df0WAbsB5yIPn8kzyuCEfV1R7Gjs70VbM1HeRA+pWepxDlBG2hwa+tRmyPR3DDQu7rLK8bV7zoLheG9UIzY2HAj1ZM5yeHcqPF1XzGRwFBfZON2Fhpn1Z7t5T5ZW7yv1bhr3yjowdCB/Db2ckvtqneP8mpWSyrQYFQD2WgRlZKbb3HJJbAn03u/MB4IJZKeBY2Du7x4n6fVXzytYX2Ub3aDetgQLKgwoap4oA6MQQgCpruOqAKGpFz5oAVxeJZq0T59dEyCn9kVUdNekZGKwzXEkAtJ5ytVOU46MwVqdOWsbi+G9HatY/w2nP23WYBy1ce79014mMVqZ/IZ1Hp48v7/ADqex2D6LUcPDj/Eq++4Zf0D8vmeax1sTOppsu46OGwNOhrvLvf7dxvLObCIAiAIgCIAiAIgCIAiAIgCIAiAIgBDEbJpuuBuni23lkpzMrlRm1tjVBMEOHKx6H6qcyIysC3Av9w/pP0UaE6l6eEd7rx/afogkIaLvdf+koABUwD3Zip0cB0AQBduzyPyH9Lh8ApuyMqOnZ/8r/0n6IzBlRw4R0Ebjo/o/ZFwtyO08K5uTXjuaR8kZrgopbBBTf7jv0n5BQScNF3uO/SUALDZYAgUiALeydBA8kAdbs6DIpOn+k8/qeqAC/h3+47ofogCeof7j/0lAE9RU91/6SgDnqKnuv8A0lAE/Dv9x/6SgDv4d/uP/SUAT8O73H/pKAOfg3e6/wDSR8igADtnP3p3XEcC0xP39hTchp3GcPsV5zhg8D5D6ozEZTSw+yKbbkb5/my6ZKMzJyruNBQWIgCIAiAIgCIAiAIgCIAiAIgCIAiAIgCIAiAIgCIAiAIgCIAiAIgCIAiAIgCIAiAIgCIAiAIgCIAiAIgCIAiAIgCIAiAIgCIAiAIgCIAiAIgC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 descr="http://upload.wikimedia.org/wikipedia/commons/f/f8/World_map_with_equ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47636"/>
            <a:ext cx="7673788" cy="39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87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28800"/>
            <a:ext cx="7408333" cy="4648200"/>
          </a:xfrm>
        </p:spPr>
        <p:txBody>
          <a:bodyPr>
            <a:normAutofit lnSpcReduction="10000"/>
          </a:bodyPr>
          <a:lstStyle/>
          <a:p>
            <a:r>
              <a:rPr lang="en-US" sz="2800" u="sng" dirty="0" smtClean="0"/>
              <a:t>Continent</a:t>
            </a:r>
            <a:r>
              <a:rPr lang="en-US" sz="2800" dirty="0" smtClean="0"/>
              <a:t> – very large landmass, 7 on Earth</a:t>
            </a:r>
          </a:p>
          <a:p>
            <a:pPr lvl="1"/>
            <a:r>
              <a:rPr lang="en-US" sz="2400" dirty="0" smtClean="0"/>
              <a:t>North America</a:t>
            </a:r>
          </a:p>
          <a:p>
            <a:pPr lvl="1"/>
            <a:r>
              <a:rPr lang="en-US" sz="2400" dirty="0" smtClean="0"/>
              <a:t>South America</a:t>
            </a:r>
          </a:p>
          <a:p>
            <a:pPr lvl="1"/>
            <a:r>
              <a:rPr lang="en-US" sz="2400" dirty="0" smtClean="0"/>
              <a:t>Europe</a:t>
            </a:r>
          </a:p>
          <a:p>
            <a:pPr lvl="1"/>
            <a:r>
              <a:rPr lang="en-US" sz="2400" dirty="0" smtClean="0"/>
              <a:t>Africa</a:t>
            </a:r>
          </a:p>
          <a:p>
            <a:pPr lvl="1"/>
            <a:r>
              <a:rPr lang="en-US" sz="2400" dirty="0" smtClean="0"/>
              <a:t>Asia</a:t>
            </a:r>
          </a:p>
          <a:p>
            <a:pPr lvl="1"/>
            <a:r>
              <a:rPr lang="en-US" sz="2400" dirty="0" smtClean="0"/>
              <a:t>Australia</a:t>
            </a:r>
          </a:p>
          <a:p>
            <a:pPr lvl="1"/>
            <a:r>
              <a:rPr lang="en-US" sz="2400" smtClean="0"/>
              <a:t>Antarctica</a:t>
            </a:r>
            <a:endParaRPr lang="en-US" sz="2400" dirty="0" smtClean="0"/>
          </a:p>
          <a:p>
            <a:r>
              <a:rPr lang="en-US" sz="2800" u="sng" dirty="0" smtClean="0"/>
              <a:t>Subcontinent</a:t>
            </a:r>
            <a:r>
              <a:rPr lang="en-US" sz="2800" dirty="0" smtClean="0"/>
              <a:t> – a large, relatively self-contained landmass forming a subdivision of a continent; ex. India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7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 Meridian</a:t>
            </a:r>
            <a:endParaRPr lang="en-US" dirty="0"/>
          </a:p>
        </p:txBody>
      </p:sp>
      <p:pic>
        <p:nvPicPr>
          <p:cNvPr id="4098" name="Picture 2" descr="http://www.reformation.org/large-prime-merid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4" y="2438400"/>
            <a:ext cx="7800086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6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68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Lies on the opposite side of the Prime Meridian</a:t>
            </a:r>
          </a:p>
          <a:p>
            <a:r>
              <a:rPr lang="en-US" sz="2800" dirty="0" smtClean="0"/>
              <a:t>Runs through the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middle of the </a:t>
            </a:r>
          </a:p>
          <a:p>
            <a:pPr marL="0" indent="0">
              <a:buNone/>
            </a:pPr>
            <a:r>
              <a:rPr lang="en-US" sz="2800" dirty="0" smtClean="0"/>
              <a:t>    Pacific Ocean at 180</a:t>
            </a:r>
            <a:r>
              <a:rPr lang="en-US" sz="2800" dirty="0" smtClean="0">
                <a:sym typeface="Symbol"/>
              </a:rPr>
              <a:t></a:t>
            </a:r>
            <a:endParaRPr lang="en-US" sz="2800" dirty="0" smtClean="0"/>
          </a:p>
          <a:p>
            <a:r>
              <a:rPr lang="en-US" sz="2800" dirty="0" smtClean="0"/>
              <a:t>Used to calculate</a:t>
            </a:r>
          </a:p>
          <a:p>
            <a:pPr marL="0" indent="0">
              <a:buNone/>
            </a:pPr>
            <a:r>
              <a:rPr lang="en-US" sz="2800" dirty="0" smtClean="0"/>
              <a:t>    time zones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Date Line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394953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6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81200"/>
            <a:ext cx="80010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Refers to a region of Earth surrounding the Equator; area that gets the most direct sunlight</a:t>
            </a:r>
          </a:p>
          <a:p>
            <a:r>
              <a:rPr lang="en-US" sz="2800" dirty="0" smtClean="0"/>
              <a:t>Represented by lines of latitude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Tropic of Cancer </a:t>
            </a:r>
            <a:r>
              <a:rPr lang="en-US" sz="2800" dirty="0" smtClean="0"/>
              <a:t>– northern hemisphere at 23.5</a:t>
            </a:r>
            <a:r>
              <a:rPr lang="en-US" sz="2800" dirty="0" smtClean="0">
                <a:sym typeface="Symbol"/>
              </a:rPr>
              <a:t>N</a:t>
            </a:r>
          </a:p>
          <a:p>
            <a:r>
              <a:rPr lang="en-US" sz="2800" dirty="0" smtClean="0">
                <a:solidFill>
                  <a:srgbClr val="FF0000"/>
                </a:solidFill>
                <a:sym typeface="Symbol"/>
              </a:rPr>
              <a:t>Tropic of Capricorn </a:t>
            </a:r>
            <a:r>
              <a:rPr lang="en-US" sz="2800" dirty="0" smtClean="0">
                <a:sym typeface="Symbol"/>
              </a:rPr>
              <a:t>– southern hemisphere at 23.5S</a:t>
            </a:r>
          </a:p>
          <a:p>
            <a:r>
              <a:rPr lang="en-US" sz="2800" dirty="0" smtClean="0">
                <a:sym typeface="Symbol"/>
              </a:rPr>
              <a:t>Degrees correspond to the axial </a:t>
            </a:r>
            <a:r>
              <a:rPr lang="en-US" sz="2800" i="1" dirty="0" smtClean="0">
                <a:sym typeface="Symbol"/>
              </a:rPr>
              <a:t>tilt</a:t>
            </a:r>
            <a:r>
              <a:rPr lang="en-US" sz="2800" dirty="0" smtClean="0">
                <a:sym typeface="Symbol"/>
              </a:rPr>
              <a:t> of the Earth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2">
                    <a:lumMod val="50000"/>
                  </a:schemeClr>
                </a:solidFill>
                <a:sym typeface="Symbol"/>
              </a:rPr>
              <a:t>More on this when we cover “seasons”!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28800"/>
            <a:ext cx="7408333" cy="4297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order to better pin-point the many places on Earth a </a:t>
            </a:r>
            <a:r>
              <a:rPr lang="en-US" sz="2800" u="sng" dirty="0" smtClean="0"/>
              <a:t>grid</a:t>
            </a:r>
            <a:r>
              <a:rPr lang="en-US" sz="2800" dirty="0" smtClean="0"/>
              <a:t> is used</a:t>
            </a:r>
          </a:p>
          <a:p>
            <a:r>
              <a:rPr lang="en-US" sz="2800" dirty="0" smtClean="0"/>
              <a:t>The lines on the grid are referred to as: latitude and longitude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Latitude &amp; Longitude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4" b="100000" l="0" r="100000">
                        <a14:backgroundMark x1="6255" y1="10938" x2="6255" y2="10938"/>
                        <a14:backgroundMark x1="6014" y1="82813" x2="6014" y2="82813"/>
                        <a14:backgroundMark x1="94868" y1="11406" x2="94868" y2="11406"/>
                        <a14:backgroundMark x1="97273" y1="87500" x2="9727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5783340" cy="296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2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5300133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Horizontal lines that run </a:t>
            </a:r>
            <a:r>
              <a:rPr lang="en-US" sz="2800" i="1" dirty="0" smtClean="0"/>
              <a:t>parallel</a:t>
            </a:r>
            <a:r>
              <a:rPr lang="en-US" sz="2800" dirty="0" smtClean="0"/>
              <a:t> around the Earth, meaning they never touch</a:t>
            </a:r>
          </a:p>
          <a:p>
            <a:r>
              <a:rPr lang="en-US" sz="2800" dirty="0" smtClean="0"/>
              <a:t>Run left and right, but measure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North and South </a:t>
            </a:r>
            <a:r>
              <a:rPr lang="en-US" sz="2800" i="1" dirty="0" smtClean="0"/>
              <a:t>of the equator</a:t>
            </a:r>
            <a:endParaRPr lang="en-US" sz="2800" dirty="0" smtClean="0"/>
          </a:p>
          <a:p>
            <a:r>
              <a:rPr lang="en-US" sz="2800" dirty="0" err="1" smtClean="0"/>
              <a:t>Lat</a:t>
            </a:r>
            <a:r>
              <a:rPr lang="en-US" sz="2800" dirty="0" smtClean="0"/>
              <a:t> = flat</a:t>
            </a:r>
          </a:p>
          <a:p>
            <a:r>
              <a:rPr lang="en-US" sz="2800" dirty="0" smtClean="0"/>
              <a:t>Measure between 0˚</a:t>
            </a:r>
            <a:r>
              <a:rPr lang="en-US" sz="2800" dirty="0"/>
              <a:t>-90</a:t>
            </a:r>
            <a:r>
              <a:rPr lang="en-US" sz="2800" dirty="0" smtClean="0"/>
              <a:t>˚ N/S</a:t>
            </a:r>
          </a:p>
          <a:p>
            <a:r>
              <a:rPr lang="en-US" sz="2800" dirty="0" smtClean="0"/>
              <a:t>Equator is the most important line of latitude</a:t>
            </a:r>
          </a:p>
          <a:p>
            <a:pPr lvl="1"/>
            <a:r>
              <a:rPr lang="en-US" sz="2600" dirty="0"/>
              <a:t>Equator = 0</a:t>
            </a:r>
            <a:r>
              <a:rPr lang="en-US" sz="2600" dirty="0" smtClean="0"/>
              <a:t>˚</a:t>
            </a:r>
          </a:p>
          <a:p>
            <a:r>
              <a:rPr lang="en-US" sz="2800" dirty="0" smtClean="0"/>
              <a:t>Also called “parallels”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71" y="2652386"/>
            <a:ext cx="3601156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52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467" y="2362200"/>
            <a:ext cx="5147733" cy="4360707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Vertical lines on the globe, </a:t>
            </a:r>
            <a:r>
              <a:rPr lang="en-US" sz="2600" dirty="0"/>
              <a:t>t</a:t>
            </a:r>
            <a:r>
              <a:rPr lang="en-US" sz="2600" dirty="0" smtClean="0"/>
              <a:t>hey </a:t>
            </a:r>
            <a:r>
              <a:rPr lang="en-US" sz="2600" dirty="0"/>
              <a:t>converge (meet) at the </a:t>
            </a:r>
            <a:r>
              <a:rPr lang="en-US" sz="2600" dirty="0" smtClean="0"/>
              <a:t>poles</a:t>
            </a:r>
          </a:p>
          <a:p>
            <a:r>
              <a:rPr lang="en-US" sz="2600" dirty="0"/>
              <a:t>R</a:t>
            </a:r>
            <a:r>
              <a:rPr lang="en-US" sz="2600" dirty="0" smtClean="0"/>
              <a:t>un up and down the globe, but measure East &amp; West </a:t>
            </a:r>
            <a:r>
              <a:rPr lang="en-US" sz="2600" i="1" dirty="0" smtClean="0"/>
              <a:t>of the Prime Meridian </a:t>
            </a:r>
            <a:endParaRPr lang="en-US" sz="2600" i="1" u="sng" dirty="0" smtClean="0"/>
          </a:p>
          <a:p>
            <a:r>
              <a:rPr lang="en-US" sz="2600" dirty="0" smtClean="0"/>
              <a:t>Measure </a:t>
            </a:r>
            <a:r>
              <a:rPr lang="en-US" sz="2600" dirty="0"/>
              <a:t>between 0</a:t>
            </a:r>
            <a:r>
              <a:rPr lang="en-US" sz="2600" dirty="0" smtClean="0"/>
              <a:t>˚</a:t>
            </a:r>
            <a:r>
              <a:rPr lang="en-US" sz="2600" dirty="0"/>
              <a:t>-180</a:t>
            </a:r>
            <a:r>
              <a:rPr lang="en-US" sz="2600" dirty="0" smtClean="0"/>
              <a:t>˚ E/W</a:t>
            </a:r>
          </a:p>
          <a:p>
            <a:r>
              <a:rPr lang="en-US" sz="2600" dirty="0" smtClean="0"/>
              <a:t>Prime meridian is the most important line of longitude</a:t>
            </a:r>
          </a:p>
          <a:p>
            <a:pPr lvl="1"/>
            <a:r>
              <a:rPr lang="en-US" sz="2600" dirty="0"/>
              <a:t>Prime meridian = 0</a:t>
            </a:r>
            <a:r>
              <a:rPr lang="en-US" sz="2600" dirty="0" smtClean="0"/>
              <a:t>˚</a:t>
            </a:r>
          </a:p>
          <a:p>
            <a:r>
              <a:rPr lang="en-US" sz="2800" dirty="0" smtClean="0"/>
              <a:t>Also called “meridians”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477218" cy="366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40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5181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5181600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18"/>
            <a:ext cx="3809999" cy="285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6" descr="data:image/jpeg;base64,/9j/4AAQSkZJRgABAQAAAQABAAD/2wCEAAkGBxQTEhUUExQWFhUXGRgbGBgYGBwYHhwaGhwcGBkXGBsYHiggGBslHBgcITEkJSkrLi4uHR8zODMsNyguLisBCgoKDg0OGxAQGy8kICQsLywsNDUvLC8vLCwvLC8sLCwsLC8sLCwsLCwsLCw0LCwvLCwsLCwsLCwsLCwsLCwsLP/AABEIALEBHAMBIgACEQEDEQH/xAAbAAABBQEBAAAAAAAAAAAAAAAFAQIDBAYAB//EAEcQAAIBAgQEBAMFBQYEAwkAAAECEQMhAAQSMQUiQVETYXGBBjKRQqGxwdEUIzNy8FJic7Lh8RVDgrMHNJMWNXSDhJKjwsP/xAAZAQADAQEBAAAAAAAAAAAAAAABAgMABAX/xAAvEQACAgEEAAQFBAIDAQAAAAAAAQIRAxIhMUEEIjJRE2FxkfBCobHBgeEjM9EU/9oADAMBAAIRAxEAPwCxYdcNatFsNbL1Btb3GIjl2GPdVPs8huS4RIaxxGb4WnSboDh/hsOhv5YpaXBPd8jadKTGGtTjEi0z137dcIZ7EYCm7GcNhKbecEbYvUOKuNwreov9RiGlkyw1AiPe3kYGBWdckkC4Egbj3ws5wfO42OE+tjY5POJUEqb9uv8ArhKuZUfMCPWPwnHnVDMuja1PaR3xr8mgqoKitvuIMg9QTiMsSjvexRZW9iy/EwDyoPfCU8+p+bl9rfdhiZAn1x1ThZBNxY/1GDePg3/Itw1kMl4g1CNPViQdvL9cJWpUxZQT5n8gLYF5XL6Lzf1xO7TviDg9XOxbWmuKZNpA6Ye+aPU2xSWBt+OFNT0w+ldk2ywa+G+PivqwhOG0oXcs+NhPHxWnHasHSgWWPHw01sQThNWGpAsn8bCeLiDVjtWNRifxMNdz3xCWwmrBNbJdWEL4inHE4wNyXxcd4pxATjpxjbivfcn6/wCmIhSXsfYx+WHE4QtghtjqTEDcn1/XC+JiPVhpOMah5qYb4mGE4TBsFMIupn9MJowuvChscts6NJ0H+hhROO1YWcaw6RsYQURh84WcazaSvnH0IYMdB7/1OAVNeUkXkn6C2C/FWEAGAPPAWtxBQIEm3Sw/2wN5bJFIuMFbYMrJBIwa+Fq5DMk2Nx6j/T8MBqr6jPp92LfCq4SorEwO/sR+eO2SuFHApLWbE46MQHNJq0lgGgGDYwdjBxNqxxWdVCxhpGFnCTg2LQhGEK4UnCTg2ChsYTDjhMGzUIcIRh2EjB1AobGOIwsYTB1Go7CTjiRiE5pO4xrMTYQ4pniS/ZVj7Y6nxFCYPKfP9dsNTFtFvCE4QnCTgWNQuEJw04bgijicNJwhwhwTCk4bOEnCE41mRxOEnCE4QHGsLCMeeF0+eB1biDKByNP5/wB2N/eMVqfFazNCICTYWLXPbofpjmVtWXbSdBuMI7qolmAHnbGdc123Lx7qD5CN/wDfFYZViRZjPkTh1FdsVyfSD1XjFIbEsfIfmcDq/FKjzHIvlv8AX9MV0oEXjvv5XNvcYjq3/wBsFV0K9VbkNYFjJJPrfDRTvGJRTxyEC84q50iWi3uMemAcOy8ST/t/qcT16QAncxM9L456OkYi52iyxU7K+brlgB0WY67/AIYkyPFnptJ5gfmHc9/I4SuouY7eWKjxh4VVUTyRlF3ZtspmVqLqU2+8eRxNjD5LNGm0r9Oh8jjT5TMCoupSPMdR64WUKDGdhGMJGKoBx18JQ1lkjCYrXwuo+X1wQWTk4izOZVBLGO3n6YY1QgSSIGM9nc2WMsfSMBjRVhL/AI1InQAPNvxhSPvx1LjVMmGlfPcfUYBvWInlgdT5emOWkG3sZ2m/rthVKSdsZxvZGir56nEagfS/4Ym4Rw85jUaYnR8zMY36XFzGMfUTSbTjcf8AhvmtaV6RNxpcehGk/SF+uJ+JyuGFzhybDHVkUZFDOZQ03KkR/KZ/P1xWOUUxZp9sWePFqVYueZTy79Rga/Fz9lQPW+KeEzPLiUuxfERUJuLC1CKaXNh3vHlbFb/ioJIAJ36R52E/jgO1VnNyTeYm2LqUliRE3mPpis3pdi4057IL5XMU3PzGOtoYH+Uth7EdMZWpRYXH3HFvKcXIs9x36j9cMo3uhG6dMOHDS3rjqR1AMpkHD4wLDRHIwhGHlcNjGs1DCMNjDyDhuDYaI14kKhioNC9CJMAdNIsZ2xGM8UM0zAEAGGBI8yJ07AWnbFoKMIaY7DHNpidOqRJ/x7TE1A3oHs0QdIYbbdL396p4tAEb8ssJJ5e2oAX7eQxIaS9h9Mc6g9sZYsa6M8s32ScP40kIngLCliSWVdUzvtBvvPQYfk6KlpanTgg3ksNWwIKgggkXExM4p1KEiPy/XENGgUMqY9J/OR92NLEt9O33MsstlLf8+g7M0UDRoZSu8tIPfp6dbeeKlSNtIxfSqR8yhv5hJ9AREYStXpxApL53IPS1xA63xk5LlNhehrZgvTuAT7+30xZzIP3YlavSuAhEEkEupJ2gG4gb7d8S5hEanyE6z0kR0N7kn/bBct1sCKVOga18V/DwaHChyiWEqLtyjWVJ0iRsCp7x1vbFWpkADDVaYItBJmZgCwv7TGHhlj0JOD5YKbE+Sdg6inOokAAdSTEXtvgmy5VCAqvVsmoswUdNQSIIm9zMW9TZo5FKVFMwoBqB5UMzWAIKkLFxII3vbvh34hJcE1ibfJby2XrzzosGdu8Ex9Acc1cAwYBHQkYu0+JGmtN8wNOty66OaVNMxAJmTrBvG4vvgJma71KgdqAUW2pmWk2+Y3JB9/fHJDJNvzJUXyY8aXlbsv8Ajr3H1xIiM3yqx9ATHriekKDqdNGlqAUwyAfNYXkRBge4xnq3Gq7B1NdtJLRB3373C3NvPBWSUvSvuK8cY+p/YfxXOwTT2Mwe/pGBtWsLTb27/wC2Oy2Z8P5QJmZiT5Qdxi2fiTMEwNBUR8wmNrja9sLkyZVKlC172NBQUd5V8qsG+KCQRvO2CFPLO0aabFj2U/ljQD4himShiYkxfpO18Da3xG2rXrnoTJNoI6+2OOXj236f3OiOCt7JKHwgxINZxRToBDMfvge9/LF7I0KOUZxSdtbro1Mw2BBgAADpuZOBNbjbECSIIAHacUc1mi7roEsdvMm2OWfiMuTaT2LRxQi7S3Dq5VXDPUq+IqGysFAnpMCTafpgdmGygJBUzBPKzdLxeR5bYoZjO6T4SuOQS5jduvr/ALYA1s0Dc73+pnGwynD0to2XTL1JGw4ZmcvSAqCo0up5SvymDIkG9/LCPl1VnK1aMNzAElYEm0RA+uMd+06fODYfh+uIjmWeAZ69Z38/fHXHPkvm7OfRFJUqo29akiq3iVaSFSOUNrJBAvYWwPWkKil15lBjUAYntMRPlgPlHCsGKI5H9tFb8cbDg3HazLyU6ULbSKgpT1ssxsR5fhjr/wCbHu2q+xHVjy7Ln7kPBaDKf7k3BO/p2P6YNLQLbfj+uKlTj1NKrCpT0hoIMSB3sjTAPbfyxebPUTTcq6qIuSbCZgxc9PM4M875o0cO9XwVGTDCuBeb+IaQH7tXdrbgKs+RmSPbA9/iCqD/AAlj1M/17Yqpojol0jRFcJpxmM18S1GKgh1UMpADyIEAgC0TExi+nxPQO+seq/ocMpWaUaCevHasJr3Hfyv9d8OVu+3YGPpM9u2EssLFvr/R644xGGFvy+71wq3gE+m9vpP4Y1moULP9Tvtjnp9IhhPv2t0w0qZ2Pb3/AN8PG4ifMm29iOvT1wbBQw0+0mb9pE9j5xiJ6Nje3n32PqRM4nrk7HcT3tvaCImT0xA1/p54KkK4kFWiIHy/XvFu1jP9DEa0w1oHXpMm/UkaRB+oGCP7HUIBMKsWLWHt5nEFLJagzPXp0wNlnmaQNukQek4V5opbs3w5XwdlXQLP70E2hJGx+eST0MEEHy8pquapeeoz9lGMgzN1gbTE9cR0aOWYFHzJprZr6SJkgzYXHSZiT64nzXBacaUqpAmT8xO2mY1RM+Q8sQllg2VjCdbEeczFNlUrqCwSwBD3AJFiIEnvtv6s+H8y7MNJM0wxWY2NmM21b7YiztFRy0cuSxF2+ZRFyQWA02EX774ZlPHo1U8OEdVkNZxJGwLDStjBI84Jxk7g1/Iz2mm/2DfDsipY1ajmowkxZheSRpNxvtI3wmczjRyZbWDF4NM26EDeDacA6XERRLaWKVQGvpDgkxAnUQD/ANNoxBS47WEknVMkNpuCYkgjbpPTE/hTctXK+38f+j/GxpVx9P8AZoMnRrVijOlJVV4BOrUTvEbGDFzG3rhc5wwLr8OiKjFmDs2ndhKlATaGYesXwEPxdViIXVqDAx26R2w/L/E9UFg6qZYHaDqBU/SFj3xtGb2SB8XF1bG8T4DWDNKAAG+kiynYwAQMEa/B8uHKlKqqqAyHHMSCdUusCw2AHth9X4iJ8UvRdQywpUarxaTbvPtiVuP5d6g8QNAUrcEblQSNNyInp2wJZMvFfYEceLm9/mZMByQiDUZsP6GIBwTMO0hQstoLQY1XnV3/ANhONVS4lRZqQRRq5h8sRbfz6jF2nUK0mJ3lyL7XJU27RhZQg5Xp3YVcVSlsjz/ieXrZcEMFZQSDpMg7XKm6zIsNWCoyZo09ZLq5WSzf8sMDyKAeapBufOLXOCHxDmfFpaB8wZunXckEXucX+O8LYQWPyi0wQvmFvLf3mJ9McPiYrHNROrA9cWzI5fJkU2chpchVBMn+0xJ/tRp+sYHVaUkgQL/hb3vjScYEBaamBTBLE7l2u3vsPbGdyp52BN4U/XV+mKeHjrluSzulsdTySfaBb/qYfQKR98ziSllb8oNu/QYuUwFHTCmqMemoJO0jl0trdlGqpnr7XxBUQxscGDEeeHO40adIHa8knr+OC8rXQrwr3AZF9/aP188S0WJabxbz9RizWpIWOlfScJSyZkGCP6OC8iomsck9iwjTcgxhuZcwYx1UlV5hHXbYC9/phqk4mne7OtS2ohpZgNZ9umGVOHmbRHT0xLmaOryxdyajTzGT5duk4LlW6MoanUjRT54f4m03A2E/1GG4Wb/1vhyQoJw4PGGE+vtipT4nTaoaayWEzaNt98Yxexbo5F2XUEMCTJsCANhtO3TEFGstMq1SQp2aQkdisKSxxS4tn5q6aTOwYANqqFje95jVMDYW6m+EcpXSQyjGrsK5zLlVDl6e32zvEiEADath0ne3cPUrGq2kFUbYMjt829wbR+e2KVHhlWspqBwNHKF5tQAkC0bQLQT7YdS4bs/7RDGQSFvI3BOrbv1GFuuWHeT2j+6DfGMyXp1WBZud9Aiw30MBELBj0xnnytrGbW9e57DzwVp59VpVEGYDGCAxpg6Z6TOxFved8TcP+HlZA5qO7MAbRF9oDET33ntiWpRjT/spONv82MpUlSZ3uIsR26SDhmXzTU2lWggyCNh7bH3xa43l/DqhWkG07GJ62MHvbDMzwoqxAcMJgEKxmxINhYG3pN4g46k1W/ZxtO9ugtk8/VqkEq0aYkA6SR26aoI2xbY6UAXUjEA1SzhRBGlSF6iYE3gki2LycCaOWpC01yrmZNzTkqoEACWHXAXjfw/mKCAs6FAhBAJkjUXiGAHUHfpbEFODdWkdTU4xtqxtDLJrqawpKs0gsBEXY3YT12m4v0kjTyemkzGmPCAk/ZkiwnSwI9R5euJeBcCyuaWpWL1LElrjlJhjA0xaT1wb4flkBFE1P2hCQdR5pWVIDHZoWPK2EyZN6thxxfKr9jIHJU6t1NKlMwoLXIggEOxYTtO2+KNKiLhoAA+YAkT0ugMXnf7sbHLUKYzgphQF8MREj5qYqGPKenkPdc5xE0Gb7QhN+zTOq8Ecq/XAeaXpX1CsMZeZv9jNZJSA0hxqIIkFSYIIYGzMbAdr4upVc1Fd0BkqWYiIBIGpi15AtvbG1zqhKKS0pbSBqTTKyRCsVItYRboR1xjUqtSug1J4HiU2qKISFLhTqJ3EGLH2GNDIp70CUNK23DPEeDLoL0zpIYkQVGphyiddpk9+v0BcK4gz06iPuhaTaJvI3ixxp+MZxcq66SNJNXSG5gIcC1wTIjrjLcMyaVGqk1AA5dwukC5aSDLXNxG+FwvTC5f4HzLVJaRvCCHr36Co2/ZbHv17Y0vxBY6mi2w3BI2B7xufp1wJ4Hw+mmYJpl2JVgdRDRdd4URP64K/EtOQDMlgAPIRcj78cfjZa8y+hbw0XCDT9zG5xR4RJ3Zok7nucAtEuTFio9LM35HBnirBoVflWw8yev4nDuDUUvVcMy09lVZ2vJOobWteZ6Revh5U0SzR1KgbmcqyC8Sex949YxCjEzFycF8/rzJDU6BAAiFBaDJ5qjEQGNp6bbYiy3B8w4JCaVDaCWISG7Xv1x6CyNR8xxOPm8l0VBU07qSRMg2viOrmCekE2N/uGFzmWem2kn6EHr3B2n64ibYDdpMnDbPcEpS3RPQVZDMx9rfXywuYzx6GfLcT7jFZCSdMGTER/RtibO5F6WnWBLC15NuhA23writW4VKWny8ERdjePTa39TjqdQ7j3n8MRMCNzA+k4Z4vQCB/X1wWvYTU0yx+0TuJN7Dr5Riwgfuo8jJwPVoMj9MTJXPf8MLK+i0Z7bs9Kp5XKnbME730wLR39fe/Y4hq06IX/nBiJAZQB7xPljK8fApZqklGYJCwb7lQRc3uTv3wT+KM4ymmSVEM+oBhfUwMAbmwJ8sQUZ+V6nT+h1Nw8yrgt8U4G9RV0VAAVLhbhj9D2xluCZKq+ZcU0Z9EhogxJgTqHWD540+V4wlRqLB5SkSKhblsRyxqPkevTAnglB2y1YJ/EYuAwmxJJHMNt8UxznGL1fliTjByTj+US53hoVA1SsWqqP4buZUAxBMWEXjrIwY4bwqk9ANWS8zD6kkWuNXfv6YB59Ac67QCwgkN0NhcE7x3+lsa2pVBLoCYpDUCNiUAA9exjr9MSzynS83z/wBFMMY29l7Fehw9KlNiraWplriflgRaRNni+8YocY4fSq6adGlTVygZiFE6pMnVYnlg+/XE/Ec0EzZp01ILAGppmdBgsWuJPY9MVsqKy1AW0hRqM+Is6YhSQGnbGhJpXfzFlFN0GPh/I+BlhRLLrNQkGOhUW+inacR5t2pKWQwVIK7GASCPxxWynEKWYUqp1OjXsRCkNeDsbRP96OuIeN5evp5KdSrMWMLpEA6iSJ09D9Z7y0v4nm7d7lNtG3C4oG5DPFq9GrU0ksXkwB8sAR2jBDP6qjIEJc/3el7sZIt9MMXhKFkBplaccpkq/mQTcGRv5Ys8RyTqafh6YFm1E2WJBJUHV2k+Qt0o8ik1KKoCx6VUnf03Jf2r9lpMdXjNVZZLggAaLaQSYiBFz6CMPZ/2pVWorQ+w1FUMgDQCQSAZPU+UWxMmWRxzJr0LqgmRqUdhuDtB8/ZnFK6o9MiyLUUrA6Bfsgb+2EXv2H5dEXDRRoeLTpIyq4KuNZOwg/N1nqDt6zi3nq9MV1pBgGDVFOmUOmCaZBGxLA7HvgIvjTKJc6iAzBCQY2BuD1kxh1DhT1CKlVgCjqxQHbVdV1rMxMWxsqXqkzY74iiWpmnXPGtWBYOIUhogxoUydjCkRF5wSz/Dr+ISXQ0RqWApIjlg7Tf0+mKPDc5SapNNfnZUGtA4vuASNSyLkz1wWzNdEQFnZ9SoiroTSeU6UAIi+gi5N4v2E7TVc1QYqk/a7BR4xVaKTeFVWzSWg6WEDtMA6T5+mF4bSpl2YNyhSf3Q0CTfQWIMbhh3t2OI83nMvTqAMKZNSGKsYG8rMcoBMET9MT0K+uoxgJTEqsG17QLcxAEEne+KSbS2VCximwxlzSzIZauhWK6VquoJJ5SFZuUMb7G9pERgFwuoHy6MAHLDUAVDGmyiSTI/eLIi0Rpg74s02RnFMIrayIWAA8KCZJENEESZ7Yr0+LvoNEGmlEM4IRRTVQOYmSDBZgRbc++FryhXqG8AVPFpywNTmEKDAhdRJLbyIv3kWtN74pX93THdRYDsBudz7/TDci6qacQQzICT1hrR2joD3PfFb4mq+IaCLIUhZY2kSo0qDfrufbuOTxCuaZTHtFozKKOUj5ZYA94F2+pgemLfw2SyVUGkaiokyALXnSQTI8+/qIKg5KX/AFfgDiDhmfp0lqK66pYSIsRF79P9cVw3exOen9Ro6OV8LI1EDBudTYEbnaGAM/dgUnEGWgyk8rkFpEyQJmd52w6r8UE0yjUdSEqfmaYB2MzAk9Ii/rgNUztB5FRKikAgaGsTYgERI9vp1HVixt3qXdk55opJRfVFPMVSzIVnaI6k9gMXF4aVIasVRTPKTzf/AGjb6zgqalEU3bKgA8q6gIZdMy6knUJBFo/tCdjigeG1xreqhEAvDSCdr2ECNQMWkeWLOd7cfyc2hJ293+xDls8KIfwqdweWoTf2AuLXsZ74o1K4qMWqFpNgALk7m3a/TEFSZ0w07QJMHbbv5YvUKDow1lka40sCD7giT64dpRWrsnrctnwvsU61FtQ5TfYb/cMMeRvYjGgyiL9rS89NURvZfl+knYYoGnLsvhFFHRjqv3kny88TWa+uBpYe12DJ9ffD6bdsT5jLA7WI6GfW2IqVEgXMe/8AphtSaFSoPhlfNoamqVvL97m0xYMYB9MaKnVUoNZ1alEyxEzZpg774EZOqGzHjBxKtpCncwdeq220CexxL4oJb980wNI0vUJjzU97H0xCTey9jvSW8vdl7L5KmBUZ9DAHYHVAkATCqAwLm3Y74sZHiaUk0Kq6SWOkLG9yN438vwwHOZpFyFLkaQGIEiQ6ksNRiLCew7zgtXzVJLMwAFEqSbXMRNrH9cTlfDHglVmQzA8TMv0Wo5NiJAkyLdY6Y10gaT4aC1tKrttGrcbTv264x3w/xEvm6YIGm62AFtLAse5gk+ZjGkzmdKECBGliOaZg7kaRAvtee46Uzwk5JfITw08ai212PaHeNJDBNM2gAkEzaSbDrFsUDxFGc0xq1LqEyI7/AKYbSzBqOIhW5xILCysRBibcs2E46rlkSoCqLOmWN25hGoXMbmNhbGjFJ0wuW1o0XD4TLusmapaHMbwokCZIkYvZHMPrBJsyhWtAtIDx6/njJ5TOOdN7XYLsJ33HQ+vTBTh2bLVkB2LRELta3yyfc4nKFJhUre2wSQOwE7qLsykyBHcHoIgDaeu1PI5R/GY16gegQ0mGp6SdOkEPsLD5bTMxifi2cKO9wdUQpgAQJtA363xN8SOgrVaBCLTKr0i5VSFk9C1rdzthVbjttZpepWTrVoaVREbVUQ1EqahK3idipNxFjth2X4kqV9LT4a0yhZhPPU5qe3WVbm6d74B5bLIoHhalCHSAWBK0zDNF95339jixxSplirLqBJb7BLXUHSWJMtE2E7H1xtCqvz8o1vsK5zKGpmK9alWIABVAUJCUwoZo1ESpIY8ptJtNsVKWZFTxWF5agbW2MTBuBY4dS4lNIlBykQWJGnTDK4IN/wCj64zfHuLZehl637KxZ05Q6ldJLtAKmdUBVJG/T+8cSlj1L6UPCag79yx8IZqkFC6VfMGofDVgdglyDsCLnvbF7Po1dgtOnpSiyPf5iVU+GrXIEnUSRIGqw3GPKOHcZzNMaqdZ0JIPzatovzT7dpPcztOGfGtR6FUuhBeKYqLaYFioIMmZubYpOai3InF6lpLfEMplzmB4zlyAo0hWCk/Kqgm5uLx7x1K0cxlatMhJp6AGYuOosyIyrqtI5bb4ymZzN0UKqvV3YXYBQWgBoE2I3Foudg7LUmBk6kDLrzDFtK0yWIU89yvhuwhWmdoicZOU0pN8FlGEdooJZni4kGi7LULE1GZQqRuGAUEse+r1jtZTN6GpwtWuW0sxKgKdpCLEDad/u2B5firZhyTRpKFD6hTmlYC7lmbQxDFdwC8iINjaynGsytIJUZCqU15mSdBHSQJCiNMmbLfDyauhI45NOSf5/H9mpzbg1guoU2p1IZLEwTp0nSdIuehNwLbYm+KIFWlawYCP/mIIw/4W4Zl3oJUNNGq3ZmZebXLOCZuDAUj/AFxU+M6n7xD2dZ/9WnjiyyTmkuh4ppNszzL+6pn+b/KuM/UQajPl+HnjQkfuafofwTAjKZY1HMKSw0kddhdSP71ha/bHR4f1EMqtUNylP+00A37/AEGIcxl7EhlI7TB3iYw/PqwsaYBBILAt6gETCwO+KtHI1ap/drbeSwXboCxGpr7C+O+MHeqzjk68tFZ6sDT22g/XGg+H/iHRZiwYRDqxBI6BplWIOxI98DF4RVkiJKzIUgGwk2BmcW8vwsMRrOhhuCVA6wZJncdsUn8NqmDGskZWjSVOJ+JVWo5Ybc6CCYkDVBjbt2+p6hn6bpDvSqqCLOkmdoIjUDt9hsZSiqqCrOCZABWb27iQYPY+/aaiUuZIgdIIkx1+x6gTv3xxzimd8WwsOCUKja0KUyyghNROm8yIBAO223SJxLQ+DqTmFqAET8r6j2MgrG56RipEqLoLgyWFRt+kR+OJq1klWcnllBDjUN7EAQN5v3tiTv3Doj7E9H4EChw9ViZ5HVBEREtcnvv5YC53hFGk2hs0CRvGXL/fq7Rgu3FMwrAzyqW3kkgbMNU6O1j3xnanBaNYmoatUFiSRCtcmTBMHc7Y0bvzMzikqigL+yVjlzmdS+EAbjSGOkgGIgmDcmZx3EOFvRdadNneoCSCqxGg7rfzBmRja+CtKoKTpNJtZVTDAEqxJb+yJUC83A73ocZ4ktKoSqCVVQI3PyruB5DbFf8A6G5aUvmTfh4pW2AuD0K1HM0tYIUsqsNU2MQGCzAuPLBbjdS70xJhJljcwoY+np5DAV1qGsanh1PDDvHKbSW0+wJGCvGMxoru24CRvG6qPz267YZq5L6GjUYtL3AHw/xApVpto1uJhQYMwSImwsT1740XEG11aaqVDMjASYEkg+v4zjE16hR+WQR1iNx5bWxL4VSrJlRpIFzuY6QPT646ZY7lqOWGWo6eTX8G5KlwTqFUJEXdpZJnYS0SfuxZz+UZVFV9A/iSviKWEtPyqfPp5nzxkUatSqIxnXB0gAnYEbbkXxdyfCq9dgagqIqiSTCkgXIUH5TEm9rYlJK7bKKUn5Ui/la4REchtUssGAIHhweYXu57g4IcD4oDXpIKaglo1amJ6g7GLjuOvtjMcWrOh0O+tVBCwymL8+oKT1HXeBg7luGeFTo5mg8kgPzoANj0BJW3Yn9VnWnfsaMnqpdBP4qzio5LNp5u0zy7CSPa+LHGczVdxnUTVRq+CQPtqoVJlRJbY/URgDxWmc+ahWaQplW555tUgBSsg7ee4wezDRw7LzYqqBgbEEKQQfQjbEl5IxXfDKNOTb66LHEc0zMAquSwbTTW9vMbABTN7cvTGYzi+CJrcghomJYr9lZIHUDsJ6m2C54nTy+ToV6jtzyKYWDAuGUkyYIG0RB+vmfxNxk5iozSYLErqJJUGLRsIAG2Cm4+VCupblqj8Q1kqHQ7BGJYIwsAAdu1r8vX3xTzS1ahasx+Yk2BIEknYfKMV6WX0NqIkDcn+1e3W3l1wRzWdXlSHJF2jlEmO43ER6emItu6ia75BtUkQCFAt8wsfSP674If8XdkCMQygjvttbzvaMBw6t8xbc2MEe0EfWMdRkTzFb33Eg+m04Z40+egqTRtOBPqXxqhLGm40AW06yU22+QN03jBWtw/x2V+W1MqdRIhVDMRquNIBY3g+oxj6NU0qINtTEgU5PQGGPVuckEdI33gnmM9mSNFOnIGqGKtMVFAdN4idVuoN5xLRJSs6nNOO3ISzeQkHRp1GAStQFSk6kVgAQoFrdQveMT/APFxVV1KKaapOjQAOWFIRTMFYMMTfS5OKeR4pUo0qjPSAUFVYaXIM621N20wfSRO04dn1VXrLWp1RpV1Ogr86smqmS2pYhnv1MdAYpFXJ/nsJrelXz/P58xmV+IqlCqCWYgMpPzTa6swYkvZrzffGj4v8Q0cxoYG8gtBBFmpsYv/AHTvjBOkE26m3kLffjO5h7HYki50/mMD4UZNNmyS3fsen5vjdDw1XVBA6lR/Z/vdhgGnHxRctTzCBD86aiQ4AtqCGCReJkX2OMBr8h9P1woqH+gMUjiUSLlZ77mDQr5cimWq66eum/NKvPLTqAGOU2AiLfWpToMEjSVaP4iiQDuZCkgc3mZjbtQ/8Nc+aeQplaSzqcGoAHZufVpZGt2gwdseiUvjZ3T91l1JCkmW0iRvpHl5kbHCtqOxRRctzzWt4tP+KviIJ56Qm1iOURHbpE/WOrW8QBadXTMkyuo7GdQjbvY2741GZSvWY1UoosiQaKDQRK/NJ1K83iIN74ENktL8oVqxuIGllJFlLMoBuRYA7xJw+tCKDf0KlDL6klRrYCwUgQZHM4N4idv1xUqqwAsBtzSIvYAyYG2L3C+COysKxJJ1kANzBrDtNyBPt54hXhsKWZQWVWZy06iZJAJAg2G/1ts2tJ8gptcA9czVLAKSWBKqEvPcALMgyfI37YJpx6qDCpYLYyFIYf2lJuJHTpbHZ3IK2nS5BtpVtIP2bAGb32FzB88VHoTGhgCoBkSCTb5SBzC209+983F9GSkuy5lOKO3LVQM4uFnlAIBB0gWtFvwOCH7I7Xikvfk3Pff+owLy+TWdRHym0mJvHzDzB63jCDilBZHiDfoY/EfhbCNW9iiaS3Yi5qvUSHVngsUBtKmCCY+zAn0wQXjXhqV8IFio8QqCABG7QJgE2O3nhiZunT1NTqm0kCbqCBqaVUCxJHMQb+hNelXAqMAsltMktEhyFGq20nqcF65PjYZfDiu7E4JxEiqocsRJIlYWeoUfN22nF5mpinUfQRU1SNTSxW3Tc9evQY7i2ZASqqPZJsOUToQgsskN8xHWRHTAvhlY6nmbJTPlqIkkDoTvho49XmEnkUdkB8plRVzKh6ZVWa+sQFAE3BtP6jGly3DaAnQtNoeIhWU8oJsBdpPtpxm87xpRU3ckMTYxA2N53vOCvB+M0+VQTNSoGAOmVIldlixABw+VNbkcbi7XZY41lKT1UI5SvMxBUbFTBAHy77D1scI3GFWpWYyCzE2iy8xJ7xt0G2J83wuoNRLAmH1KCdSgzvICn2PUd5xXyTeM60qaUxrfmqspDMg2VYBhrsesnqPtJaa+hSmuuSrx/L0qdc0adCkx1DmYkPqYK25Okm46zfD24nrqGlTVRrgJTUEGSPkXoSWNo3tbbBXj3DssdVSrVrl1I1MtKmkFRpt4kGxFovHc3wvwT8Lk10q1WPIoqUgZDK4ZWpsQTDLudgDbBU46U30v3EakpUinmmWjVVq5dJVRCDkMQASVeSREkQNzvviOlxxKiNS0MwJ1az1GzAgKLRMT5+1vjOWpZhSrpqZA3hsCVifsmG5tpFumM6glXdVCgCGiw9Y8+2JzklHU1uOlJy0p7HfGvGKVVky+WXTQoAhAY1GWLEkzMDVAHuSZgZVF1tBja4IkyTG5226RhOIsNUjabx1PWOxHmMPyFAlogRabxK79OsGfbE1tG2zS22L2bpMwCxOprMQBEX3tHU/7nEdXLBUjWNVp82ECBJ2MkbeZjFNs48fwyBfuRe++55t8R5ZzUqCVIsZIJBM2EFtto+uAoNLfomSUssusrJ5ZJJAuNvsm3XrizSyUcwAZiTTtAhgQNKx1i5MEgXxFmKiiV26GAbwJj8cF/hzM6fHYimRrZwKk25Gc6YF3gAAYpBtsdVVhXhvC6VDS9bmdiFsLJMwIjlSbT3IJO+HZ3N161XwMqvhgFZqNA3AI63kdB5+03Fc+XR6Wkf8AllZSBclsuDczHzTgpXQ0KlImdJ8N9QP2XBYE+QYx/phWty+raibN5FvBdqpFR2VwbCCahC/KsA/oTG97HBculZPFKRq6MOm4N9wQQb98V8hxhK1OotdisVWWyn5VbUrIFuYWD3kN0wzLcYy9GKSS5ZSyhhImFLI1/wC0SPTCaXuhrTV2YnidZBXq+Gba209VKybD7zjK1iNNsG/iCabpCaQUuQIGq4n102847ycZ52tvi0USk9hiqOpP0nCMB0n3EfniXK6Z5iR6Cfa5Edb3wtWiWLlFYqtyY2WYBaLDFOyeny2a74RztdcswphSAzAAlhzEAyYMGx7YKcG+K3pVHNWm5ctblDIWJmXuCBIW4HTbGe+EGqc9McoB1HeZMCPuxoU4XWjWhLGQRv8AUSYwNlfzNu6NDT+OnAFHw2lmqo7oderQSGGk3JAKiRYgGAIABnJUa9XS9CGAB1gmCATAJ2ZSCZiQesY8345kqWpqyvUnUzJWI0MwZzAanupE/NI/IEuFfEZRCVY8x1K1iVYAhhJvcaewGna+ItV6SyV7tmn4nXVGIJJqhoeQ0gj5iGJnqBH909CIsSrUdRYn5vnUrJMiZEqdiBMzfGZ4Fnzms4NbDVVYS1p9b7m/4Y9A4gFyVLXJa1wwLfLPygMBHM1iDOrCZ5/DlGH6mbH5rl0eeZrhz6i1NxysQEZSCD9IFzYYDVf2oGJ3gfMIk2t949jjctnRVqwi1KFNyNJdl6zqBXTDrMckdzPaTiXCKWgmookgatMKrENc31XmbgL6bRaObTtJKycsKlbjZhDwWvGuoSOo032IkzPmMXF+Gki9Ug9R5/WR73wey3Cy0KiuSSYUcxhiALyIAP03OKD8IdWZXpMSDuuboU+gmVYkgzO+KfGb4Ynwox6sHZerFKrqEch6Qbtb8LYp8Q4yoZwsnUigN2IMyf6thOOcYqMdL0kkxdYY6RspKix+/FnMZZPDpmFo6UUVH0k6nudfPG4AFgYIxRS0q2K05PboHUeNVIZDs4uSDN1CAie2gfQ448YYBwIXUFWZuALW9cTcYou7U3ROVxyx9okxIm+59MRZLJ1FA1UkAY71EDHcrYEct5j2w2pUT0TcqVg1agMsd/69JxPwhC9ZQuqZmxg2vvuMHs5lDMVR4ihg0KQk2IKsJHVvskmB5YpZig1HQxoqggkMPtG0de4698ZZYvjs0sDg7fRv8zxJKtTSpI1KywQRDEKINvI/TAyt8PpTUHXUZqTB1vAgmFAHQiJnvir8O8WouxK0mNRQrbxCqul2EmLHcmN/XB6rxHKsn7yqAtVQOVgHEGeVYYt6/qDjheqMqR3x0yhYAq5xa2apKxb9meoBU1kToYiTUg2a5m3n0xoOH8QNPNVQsMaJaiL/ADIGciTHL8gECwxQocEoMVZNTowUoXLNqDKNDDVEfMDtuPMjFSjlXoO5BDLJLH5gN1SSu5C+fzdwDLT0teViR2dvcp8R4urrUJGgEAclvzIF+2B3FMxUp0atNVChoJUCJCSAR1AgncXkYrtnNBYaLMFEbxzA27GAw364jzkUzqkksNRC3Ivt7WPTfC5J2tNAUeXZlsz0YggEmAfvi2JBmnDgDckW+723OCapJJgEX5QJ8yTgPVosWmDJNhvh4yUtmTcaDYhmIY7ERB3jrDWPbC5mvErqMdZM+0jeDhaVFg3PvHYgCRsBa+1ycQZ3Xt0vy/r2sMQVN0CqKGcrTyqJ639xfpi1SOqjVG5VqLgHuV0zPuMUS2qEiJN8Eckg0VbWKUP86j8sdSVBRqgUNbL6CSjZekFLCCVFSpSuBsYTGg45lPF4XkawuVy1AdxKgg9d4BB9cZekQq5Nh0p1V/8ATrO4H/5Maz4Sqh+G1qLkAZevWpoSei/vFt/M5EY58zpWvdFsat0wP8I5zxXVG0iSRYfbjlJMzfb3xdz/AAiqtQEUiUVgU0rJjUGOoqbiA34WxQbglSnUL0gwQQVYJq2ggkggG9vSJJwYr/FFVU2WdtQPWDeGEjps3vicnvqiWjsqIc3XWopStSBXqp+75gANu+M3muBZJmUBWpknn0ltKncAFtYYXHaPuxrP/alWZP3hNO+oOobTIjqC1iP66HGyGXqpqFNCYIEctxaPr5e2FjJxNJWjzPPfB9LTNIywmb3PoBAB8ow7gWXqZXVFIMlekysp0sWGqCDeUkahJA98bzN8OQF51jSCx2bzBgkAg3HtgRnuCqNTawLmT4ar0H97bb78WhlZOUEuAZw/OikKYXLpTEkVHLQWvMwygKYYLAnUVJ74tcZ+K0QaaSh6htBgxM9jJNsAeKoiuqnWeUkBIUDSdJmCd7eseWM3xfPASlMBVIB1CdRBAO529BGKKNk3OixxDMM37yq+omeUbAgEe5nEuXy4oWZY06taFrkhiAIUwsDTefY74z+XJMKPT64NUqslqzktfSgJks3czvHU4o1SoRPs1vwPxvwdbjLJVqLB5hcKSFlWElLMDsbmN9/ROL5ilnaFMUmEkFqlAEmqBy6vDAB1ET6XEHHiXBOK1KWY1gANfUDs4NihjYESB2t2x6N8PPlUFGoGp0mfXckCZMhQzEkAGQCTe03xDLGLeqXPQ8Lj6eAgtDwk/cVqNSlN0qBgQQBGtTdSLQZ7dMXWenV0IxBuxK3qAsZIBKLzJq8gel+rPi3OIlBqxIIKU+cc12CqDIueYzgXwvipqvVAYkcujSVUsPmaCQQSAPwv3yw/rQ7zWlFg34py+YoVVWlVWYmEqDTfYhI+XoPOMVKfGEUQalWmftCXBLbMTzEEk9QY8htg09CiJbw1LMSJdiJUgQSouSDfp5zfFenVQCCjORMkSOptC9ha9/wxSWr2NjnCO+r+/tuip8Q/wcn/ADjEXxp/5LL/AOKP/wCmOx2LfqRz/okUD83D/wDCp/8Aeq4OZz+AP8Rv+1TwuOxOXK/O2Vjw/wA6BfFP45/nP4Yp/EP8A/zL+eFx2Fx/pK5vRP8AOgHw35qv+G/4YPcC3p/yfpjsdi2Xv6f0cXh/VH6r+TbU/np+tH8ExS+3T/lf/u18djsccOEduXl/Uyfxr/5mn6L+JxAdq38q/iMdjsCYsSrQ2f8Al/8A1wIy38Uf11GOx2Gh2DJyg7xT56v8/wCSYEVvmf8A6sdjsSxk8nIJy259D+eDKfLU/wAOj/3RjsdjsfIsQyf4eS9c3/mp4G5j5c3/APEVPxwuOxHL6f8AKGl6T2vKfKv8q/gcAPjTYejfgcdjsc66OlmDynzN/wBP+Vcek/DH8Nf56n+c47HYefJo8E3Efmf+RvwOIuP/AMJ/Vfyx2OwImkeb/E/8R/8AAP4nGO4h8y/4dP8AyDCY7HZj4OWfIzh3zj/q/wApxfof8v0b/MMLjsMzIbU+Y/zL+GJT/A9m/wAz47HYlILNnm//AHTU/wDp/wAKOIvgr+JS9G/yYXHY6Y/9X57HM/Wghmf4y+h/PGuyex9ThcdiGfo7cHp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5317"/>
            <a:ext cx="3809999" cy="23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35500"/>
            <a:ext cx="36576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4893830"/>
            <a:ext cx="298325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93830"/>
            <a:ext cx="2797107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23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00200"/>
            <a:ext cx="7408333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Only continents in the Western Hemisphere</a:t>
            </a:r>
          </a:p>
          <a:p>
            <a:r>
              <a:rPr lang="en-US" sz="2800" dirty="0" smtClean="0"/>
              <a:t>Share similar colonial histories</a:t>
            </a:r>
          </a:p>
          <a:p>
            <a:r>
              <a:rPr lang="en-US" sz="2800" dirty="0" smtClean="0"/>
              <a:t>North America – from Canada all the way down to Panama, including Greenland and the Caribbean</a:t>
            </a:r>
          </a:p>
          <a:p>
            <a:r>
              <a:rPr lang="en-US" sz="2800" dirty="0" smtClean="0"/>
              <a:t>South America – from Colombia all the way to Tierra del Fuego, the tip of Chile and Argentina</a:t>
            </a:r>
          </a:p>
          <a:p>
            <a:r>
              <a:rPr lang="en-US" sz="2800" dirty="0" smtClean="0"/>
              <a:t>World largest rainforest in South America – Amazon</a:t>
            </a:r>
          </a:p>
          <a:p>
            <a:r>
              <a:rPr lang="en-US" sz="2800" dirty="0" smtClean="0"/>
              <a:t>World’s driest desert in South America – Atacama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 &amp; South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345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0"/>
            <a:ext cx="435494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4025"/>
            <a:ext cx="3704167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67" y="2994025"/>
            <a:ext cx="3370834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8652"/>
            <a:ext cx="3303657" cy="193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56" y="4719638"/>
            <a:ext cx="3431044" cy="213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600" y="4298496"/>
            <a:ext cx="2420400" cy="255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8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05000"/>
            <a:ext cx="7408333" cy="4221163"/>
          </a:xfrm>
        </p:spPr>
        <p:txBody>
          <a:bodyPr/>
          <a:lstStyle/>
          <a:p>
            <a:r>
              <a:rPr lang="en-US" sz="2800" dirty="0" smtClean="0"/>
              <a:t>“peninsula of peninsulas”</a:t>
            </a:r>
          </a:p>
          <a:p>
            <a:r>
              <a:rPr lang="en-US" sz="2800" dirty="0" smtClean="0"/>
              <a:t>Shares landmass with Asia, making up “Eurasia”</a:t>
            </a:r>
          </a:p>
          <a:p>
            <a:r>
              <a:rPr lang="en-US" sz="2800" dirty="0" smtClean="0"/>
              <a:t>Russia is part of both Europe and Asia, split by the Ural Mountains</a:t>
            </a:r>
          </a:p>
          <a:p>
            <a:r>
              <a:rPr lang="en-US" sz="2800" dirty="0" smtClean="0"/>
              <a:t>Lots of ethnic, cultural, and language diversity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0"/>
            <a:ext cx="476831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assets.worldwildlife.org/photos/185/images/story_full_width/Chimpanzees_What_WWF_is_Doing_image_(c)_Howard_W._Buffett_WWF_US.jpg?13455660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56" y="0"/>
            <a:ext cx="4953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7945"/>
            <a:ext cx="3758364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64" y="2957946"/>
            <a:ext cx="2871036" cy="22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5029200"/>
            <a:ext cx="2748195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31" y="4724400"/>
            <a:ext cx="313696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10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05000"/>
            <a:ext cx="7408333" cy="4221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Has the world’s:</a:t>
            </a:r>
          </a:p>
          <a:p>
            <a:pPr lvl="1"/>
            <a:r>
              <a:rPr lang="en-US" sz="2600" dirty="0" smtClean="0"/>
              <a:t>Largest non-polar desert – Sahara</a:t>
            </a:r>
          </a:p>
          <a:p>
            <a:pPr lvl="1"/>
            <a:r>
              <a:rPr lang="en-US" sz="2600" dirty="0" smtClean="0"/>
              <a:t>Longest river – Nile</a:t>
            </a:r>
          </a:p>
          <a:p>
            <a:pPr lvl="1"/>
            <a:r>
              <a:rPr lang="en-US" sz="2600" dirty="0" smtClean="0"/>
              <a:t>Second largest rainforest – Congo</a:t>
            </a:r>
            <a:endParaRPr lang="en-US" sz="2600" dirty="0"/>
          </a:p>
          <a:p>
            <a:r>
              <a:rPr lang="en-US" sz="2800" dirty="0" smtClean="0"/>
              <a:t>Continent with most linguistic diversity</a:t>
            </a:r>
          </a:p>
          <a:p>
            <a:r>
              <a:rPr lang="en-US" sz="2800" dirty="0" smtClean="0"/>
              <a:t>Long and harsh history of </a:t>
            </a:r>
            <a:r>
              <a:rPr lang="en-US" sz="2800" dirty="0" err="1" smtClean="0"/>
              <a:t>colonialization</a:t>
            </a:r>
            <a:r>
              <a:rPr lang="en-US" sz="2800" dirty="0" smtClean="0"/>
              <a:t> and civil wars</a:t>
            </a:r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6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5363" cy="213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t2.gstatic.com/images?q=tbn:ANd9GcT3wHDdG-dZbjqG6KzbFqrNejfxE4gP_s7p0E4qLPR5eKW6BJF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2138886"/>
            <a:ext cx="4597649" cy="28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67" y="-1"/>
            <a:ext cx="4283115" cy="393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 descr="http://t1.gstatic.com/images?q=tbn:ANd9GcTmRgOHInSmPXr5p-v2Sr0RIAW9f2OizyeHH2Q8SDpvvwkEcR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91" y="4578224"/>
            <a:ext cx="3302144" cy="218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2743200"/>
            <a:ext cx="2619375" cy="398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4642250"/>
            <a:ext cx="3521869" cy="219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7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449</TotalTime>
  <Words>629</Words>
  <Application>Microsoft Office PowerPoint</Application>
  <PresentationFormat>On-screen Show (4:3)</PresentationFormat>
  <Paragraphs>96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Candara</vt:lpstr>
      <vt:lpstr>Symbol</vt:lpstr>
      <vt:lpstr>Waveform</vt:lpstr>
      <vt:lpstr>Language of Geography</vt:lpstr>
      <vt:lpstr>Continents</vt:lpstr>
      <vt:lpstr>PowerPoint Presentation</vt:lpstr>
      <vt:lpstr>North America &amp; South America</vt:lpstr>
      <vt:lpstr>PowerPoint Presentation</vt:lpstr>
      <vt:lpstr>Europe</vt:lpstr>
      <vt:lpstr>PowerPoint Presentation</vt:lpstr>
      <vt:lpstr>Africa</vt:lpstr>
      <vt:lpstr>PowerPoint Presentation</vt:lpstr>
      <vt:lpstr>Asia</vt:lpstr>
      <vt:lpstr>PowerPoint Presentation</vt:lpstr>
      <vt:lpstr>Australia</vt:lpstr>
      <vt:lpstr>PowerPoint Presentation</vt:lpstr>
      <vt:lpstr>Antarctica</vt:lpstr>
      <vt:lpstr>Oceans</vt:lpstr>
      <vt:lpstr>PowerPoint Presentation</vt:lpstr>
      <vt:lpstr>Hemispheres</vt:lpstr>
      <vt:lpstr>Northern</vt:lpstr>
      <vt:lpstr>Equator</vt:lpstr>
      <vt:lpstr>Prime Meridian</vt:lpstr>
      <vt:lpstr>International Date Line</vt:lpstr>
      <vt:lpstr>Tropics</vt:lpstr>
      <vt:lpstr>Latitude &amp; Longitude</vt:lpstr>
      <vt:lpstr>Latitude</vt:lpstr>
      <vt:lpstr>Longitude</vt:lpstr>
    </vt:vector>
  </TitlesOfParts>
  <Company>Northside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of Geography</dc:title>
  <dc:creator>Diana Zapien</dc:creator>
  <cp:lastModifiedBy>Diana Zapien</cp:lastModifiedBy>
  <cp:revision>29</cp:revision>
  <dcterms:created xsi:type="dcterms:W3CDTF">2014-08-26T16:23:28Z</dcterms:created>
  <dcterms:modified xsi:type="dcterms:W3CDTF">2015-09-04T13:43:44Z</dcterms:modified>
</cp:coreProperties>
</file>