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8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6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9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CD5-93B0-4314-BEE3-B863DE3D1978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7830-6261-47DC-8CF8-371B8334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2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Interactive Notebook</a:t>
            </a:r>
            <a:endParaRPr lang="en-US" sz="52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tx2"/>
                </a:solidFill>
              </a:rPr>
              <a:t>Set up &amp; note taking strategies</a:t>
            </a:r>
            <a:endParaRPr lang="en-US" sz="4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2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5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Proper Note-Taking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10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Use bullet points, sub bullet points, and hyphens as well as indentions to organize notes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Use a new line for each bullet point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Sub pullet points should be indented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Use clouds, boxing, underlining, highlighting, to emphasize important points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Notes should have a flow to them, they should not look like an essay. 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Headings should be obvious. This makes reviewing, as well as finding answers easier.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Note-Taking Skills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5410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Ways you can make headings stand out: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use a different color ink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7030A0"/>
                </a:solidFill>
              </a:rPr>
              <a:t>Heading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Highlight				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underline </a:t>
            </a:r>
            <a:r>
              <a:rPr lang="en-US" dirty="0" smtClean="0"/>
              <a:t>					</a:t>
            </a:r>
            <a:r>
              <a:rPr lang="en-US" u="sng" dirty="0" smtClean="0"/>
              <a:t>Heading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draw a box around them		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draw a symbol next to them</a:t>
            </a:r>
            <a:r>
              <a:rPr lang="en-US" dirty="0" smtClean="0"/>
              <a:t>		Heading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Write quickly, but efficiently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abbreviate what you can. Ex. Government = </a:t>
            </a:r>
            <a:r>
              <a:rPr lang="en-US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govt</a:t>
            </a:r>
            <a:endParaRPr lang="en-US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use acronyms for commonly used terms. Ex. Total fertility rate = TFR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4535" y="2209800"/>
            <a:ext cx="14478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Heading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7608" y="3138055"/>
            <a:ext cx="1447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Heading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47386" y="3664527"/>
            <a:ext cx="400222" cy="318655"/>
          </a:xfrm>
          <a:custGeom>
            <a:avLst/>
            <a:gdLst>
              <a:gd name="connsiteX0" fmla="*/ 166254 w 800445"/>
              <a:gd name="connsiteY0" fmla="*/ 637309 h 637309"/>
              <a:gd name="connsiteX1" fmla="*/ 180109 w 800445"/>
              <a:gd name="connsiteY1" fmla="*/ 540327 h 637309"/>
              <a:gd name="connsiteX2" fmla="*/ 221672 w 800445"/>
              <a:gd name="connsiteY2" fmla="*/ 498764 h 637309"/>
              <a:gd name="connsiteX3" fmla="*/ 249381 w 800445"/>
              <a:gd name="connsiteY3" fmla="*/ 457200 h 637309"/>
              <a:gd name="connsiteX4" fmla="*/ 277091 w 800445"/>
              <a:gd name="connsiteY4" fmla="*/ 374073 h 637309"/>
              <a:gd name="connsiteX5" fmla="*/ 332509 w 800445"/>
              <a:gd name="connsiteY5" fmla="*/ 290946 h 637309"/>
              <a:gd name="connsiteX6" fmla="*/ 346363 w 800445"/>
              <a:gd name="connsiteY6" fmla="*/ 249382 h 637309"/>
              <a:gd name="connsiteX7" fmla="*/ 374072 w 800445"/>
              <a:gd name="connsiteY7" fmla="*/ 83127 h 637309"/>
              <a:gd name="connsiteX8" fmla="*/ 401781 w 800445"/>
              <a:gd name="connsiteY8" fmla="*/ 0 h 637309"/>
              <a:gd name="connsiteX9" fmla="*/ 429491 w 800445"/>
              <a:gd name="connsiteY9" fmla="*/ 27709 h 637309"/>
              <a:gd name="connsiteX10" fmla="*/ 484909 w 800445"/>
              <a:gd name="connsiteY10" fmla="*/ 110837 h 637309"/>
              <a:gd name="connsiteX11" fmla="*/ 498763 w 800445"/>
              <a:gd name="connsiteY11" fmla="*/ 193964 h 637309"/>
              <a:gd name="connsiteX12" fmla="*/ 526472 w 800445"/>
              <a:gd name="connsiteY12" fmla="*/ 277091 h 637309"/>
              <a:gd name="connsiteX13" fmla="*/ 540327 w 800445"/>
              <a:gd name="connsiteY13" fmla="*/ 415637 h 637309"/>
              <a:gd name="connsiteX14" fmla="*/ 554181 w 800445"/>
              <a:gd name="connsiteY14" fmla="*/ 526473 h 637309"/>
              <a:gd name="connsiteX15" fmla="*/ 540327 w 800445"/>
              <a:gd name="connsiteY15" fmla="*/ 637309 h 637309"/>
              <a:gd name="connsiteX16" fmla="*/ 471054 w 800445"/>
              <a:gd name="connsiteY16" fmla="*/ 512618 h 637309"/>
              <a:gd name="connsiteX17" fmla="*/ 429491 w 800445"/>
              <a:gd name="connsiteY17" fmla="*/ 484909 h 637309"/>
              <a:gd name="connsiteX18" fmla="*/ 346363 w 800445"/>
              <a:gd name="connsiteY18" fmla="*/ 457200 h 637309"/>
              <a:gd name="connsiteX19" fmla="*/ 304800 w 800445"/>
              <a:gd name="connsiteY19" fmla="*/ 443346 h 637309"/>
              <a:gd name="connsiteX20" fmla="*/ 290945 w 800445"/>
              <a:gd name="connsiteY20" fmla="*/ 401782 h 637309"/>
              <a:gd name="connsiteX21" fmla="*/ 207818 w 800445"/>
              <a:gd name="connsiteY21" fmla="*/ 318655 h 637309"/>
              <a:gd name="connsiteX22" fmla="*/ 138545 w 800445"/>
              <a:gd name="connsiteY22" fmla="*/ 304800 h 637309"/>
              <a:gd name="connsiteX23" fmla="*/ 55418 w 800445"/>
              <a:gd name="connsiteY23" fmla="*/ 290946 h 637309"/>
              <a:gd name="connsiteX24" fmla="*/ 0 w 800445"/>
              <a:gd name="connsiteY24" fmla="*/ 277091 h 637309"/>
              <a:gd name="connsiteX25" fmla="*/ 484909 w 800445"/>
              <a:gd name="connsiteY25" fmla="*/ 277091 h 637309"/>
              <a:gd name="connsiteX26" fmla="*/ 595745 w 800445"/>
              <a:gd name="connsiteY26" fmla="*/ 290946 h 637309"/>
              <a:gd name="connsiteX27" fmla="*/ 748145 w 800445"/>
              <a:gd name="connsiteY27" fmla="*/ 304800 h 637309"/>
              <a:gd name="connsiteX28" fmla="*/ 775854 w 800445"/>
              <a:gd name="connsiteY28" fmla="*/ 374073 h 637309"/>
              <a:gd name="connsiteX29" fmla="*/ 720436 w 800445"/>
              <a:gd name="connsiteY29" fmla="*/ 387927 h 637309"/>
              <a:gd name="connsiteX30" fmla="*/ 678872 w 800445"/>
              <a:gd name="connsiteY30" fmla="*/ 401782 h 637309"/>
              <a:gd name="connsiteX31" fmla="*/ 581891 w 800445"/>
              <a:gd name="connsiteY31" fmla="*/ 415637 h 637309"/>
              <a:gd name="connsiteX32" fmla="*/ 387927 w 800445"/>
              <a:gd name="connsiteY32" fmla="*/ 471055 h 637309"/>
              <a:gd name="connsiteX33" fmla="*/ 346363 w 800445"/>
              <a:gd name="connsiteY33" fmla="*/ 498764 h 637309"/>
              <a:gd name="connsiteX34" fmla="*/ 318654 w 800445"/>
              <a:gd name="connsiteY34" fmla="*/ 540327 h 637309"/>
              <a:gd name="connsiteX35" fmla="*/ 207818 w 800445"/>
              <a:gd name="connsiteY35" fmla="*/ 623455 h 637309"/>
              <a:gd name="connsiteX36" fmla="*/ 166254 w 800445"/>
              <a:gd name="connsiteY36" fmla="*/ 6373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0445" h="637309">
                <a:moveTo>
                  <a:pt x="166254" y="637309"/>
                </a:moveTo>
                <a:cubicBezTo>
                  <a:pt x="170872" y="604982"/>
                  <a:pt x="167981" y="570647"/>
                  <a:pt x="180109" y="540327"/>
                </a:cubicBezTo>
                <a:cubicBezTo>
                  <a:pt x="187386" y="522135"/>
                  <a:pt x="209129" y="513816"/>
                  <a:pt x="221672" y="498764"/>
                </a:cubicBezTo>
                <a:cubicBezTo>
                  <a:pt x="232332" y="485972"/>
                  <a:pt x="242618" y="472416"/>
                  <a:pt x="249381" y="457200"/>
                </a:cubicBezTo>
                <a:cubicBezTo>
                  <a:pt x="261244" y="430509"/>
                  <a:pt x="260889" y="398375"/>
                  <a:pt x="277091" y="374073"/>
                </a:cubicBezTo>
                <a:lnTo>
                  <a:pt x="332509" y="290946"/>
                </a:lnTo>
                <a:cubicBezTo>
                  <a:pt x="337127" y="277091"/>
                  <a:pt x="343499" y="263702"/>
                  <a:pt x="346363" y="249382"/>
                </a:cubicBezTo>
                <a:cubicBezTo>
                  <a:pt x="357381" y="194290"/>
                  <a:pt x="356305" y="136427"/>
                  <a:pt x="374072" y="83127"/>
                </a:cubicBezTo>
                <a:lnTo>
                  <a:pt x="401781" y="0"/>
                </a:lnTo>
                <a:cubicBezTo>
                  <a:pt x="411018" y="9236"/>
                  <a:pt x="421654" y="17259"/>
                  <a:pt x="429491" y="27709"/>
                </a:cubicBezTo>
                <a:cubicBezTo>
                  <a:pt x="449472" y="54351"/>
                  <a:pt x="484909" y="110837"/>
                  <a:pt x="484909" y="110837"/>
                </a:cubicBezTo>
                <a:cubicBezTo>
                  <a:pt x="489527" y="138546"/>
                  <a:pt x="491950" y="166712"/>
                  <a:pt x="498763" y="193964"/>
                </a:cubicBezTo>
                <a:cubicBezTo>
                  <a:pt x="505847" y="222300"/>
                  <a:pt x="526472" y="277091"/>
                  <a:pt x="526472" y="277091"/>
                </a:cubicBezTo>
                <a:cubicBezTo>
                  <a:pt x="531090" y="323273"/>
                  <a:pt x="535202" y="369509"/>
                  <a:pt x="540327" y="415637"/>
                </a:cubicBezTo>
                <a:cubicBezTo>
                  <a:pt x="544439" y="452642"/>
                  <a:pt x="554181" y="489240"/>
                  <a:pt x="554181" y="526473"/>
                </a:cubicBezTo>
                <a:cubicBezTo>
                  <a:pt x="554181" y="563706"/>
                  <a:pt x="544945" y="600364"/>
                  <a:pt x="540327" y="637309"/>
                </a:cubicBezTo>
                <a:cubicBezTo>
                  <a:pt x="513556" y="556996"/>
                  <a:pt x="528485" y="560478"/>
                  <a:pt x="471054" y="512618"/>
                </a:cubicBezTo>
                <a:cubicBezTo>
                  <a:pt x="458262" y="501958"/>
                  <a:pt x="444707" y="491672"/>
                  <a:pt x="429491" y="484909"/>
                </a:cubicBezTo>
                <a:cubicBezTo>
                  <a:pt x="402800" y="473046"/>
                  <a:pt x="374072" y="466436"/>
                  <a:pt x="346363" y="457200"/>
                </a:cubicBezTo>
                <a:lnTo>
                  <a:pt x="304800" y="443346"/>
                </a:lnTo>
                <a:cubicBezTo>
                  <a:pt x="300182" y="429491"/>
                  <a:pt x="299911" y="413310"/>
                  <a:pt x="290945" y="401782"/>
                </a:cubicBezTo>
                <a:cubicBezTo>
                  <a:pt x="266887" y="370850"/>
                  <a:pt x="246243" y="326340"/>
                  <a:pt x="207818" y="318655"/>
                </a:cubicBezTo>
                <a:lnTo>
                  <a:pt x="138545" y="304800"/>
                </a:lnTo>
                <a:cubicBezTo>
                  <a:pt x="110907" y="299775"/>
                  <a:pt x="82964" y="296455"/>
                  <a:pt x="55418" y="290946"/>
                </a:cubicBezTo>
                <a:cubicBezTo>
                  <a:pt x="36747" y="287212"/>
                  <a:pt x="18473" y="281709"/>
                  <a:pt x="0" y="277091"/>
                </a:cubicBezTo>
                <a:cubicBezTo>
                  <a:pt x="179618" y="217220"/>
                  <a:pt x="49368" y="255314"/>
                  <a:pt x="484909" y="277091"/>
                </a:cubicBezTo>
                <a:cubicBezTo>
                  <a:pt x="522095" y="278950"/>
                  <a:pt x="558717" y="287048"/>
                  <a:pt x="595745" y="290946"/>
                </a:cubicBezTo>
                <a:cubicBezTo>
                  <a:pt x="646474" y="296286"/>
                  <a:pt x="697345" y="300182"/>
                  <a:pt x="748145" y="304800"/>
                </a:cubicBezTo>
                <a:cubicBezTo>
                  <a:pt x="777752" y="314669"/>
                  <a:pt x="832393" y="317535"/>
                  <a:pt x="775854" y="374073"/>
                </a:cubicBezTo>
                <a:cubicBezTo>
                  <a:pt x="762390" y="387537"/>
                  <a:pt x="738745" y="382696"/>
                  <a:pt x="720436" y="387927"/>
                </a:cubicBezTo>
                <a:cubicBezTo>
                  <a:pt x="706394" y="391939"/>
                  <a:pt x="693193" y="398918"/>
                  <a:pt x="678872" y="401782"/>
                </a:cubicBezTo>
                <a:cubicBezTo>
                  <a:pt x="646851" y="408186"/>
                  <a:pt x="613912" y="409233"/>
                  <a:pt x="581891" y="415637"/>
                </a:cubicBezTo>
                <a:cubicBezTo>
                  <a:pt x="568694" y="418277"/>
                  <a:pt x="410565" y="455963"/>
                  <a:pt x="387927" y="471055"/>
                </a:cubicBezTo>
                <a:lnTo>
                  <a:pt x="346363" y="498764"/>
                </a:lnTo>
                <a:cubicBezTo>
                  <a:pt x="337127" y="512618"/>
                  <a:pt x="329056" y="527325"/>
                  <a:pt x="318654" y="540327"/>
                </a:cubicBezTo>
                <a:cubicBezTo>
                  <a:pt x="294782" y="570168"/>
                  <a:pt x="231998" y="615395"/>
                  <a:pt x="207818" y="623455"/>
                </a:cubicBezTo>
                <a:lnTo>
                  <a:pt x="166254" y="637309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Note-Taking Skills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6172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Listen actively, even while you are writing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Remember that not ONLY what is on the screen is important. Pay special attention to things that the teacher </a:t>
            </a:r>
            <a:r>
              <a:rPr lang="en-US" b="1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repeats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and/or puts </a:t>
            </a:r>
            <a:r>
              <a:rPr lang="en-US" b="1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emphasis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on. Those things should be part of your notes as well.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Remember that you do not absolutely have to write down everything that you see on the screen. Notes should be detailed, but that can be achieved without writing down </a:t>
            </a:r>
            <a:r>
              <a:rPr lang="en-US" b="1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every.single.word</a:t>
            </a:r>
            <a:r>
              <a:rPr lang="en-US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Paraphrase!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541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Put them to work!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200" dirty="0"/>
              <a:t> </a:t>
            </a:r>
            <a:r>
              <a:rPr lang="en-US" sz="5200" dirty="0" smtClean="0"/>
              <a:t>   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C000"/>
                </a:solidFill>
                <a:latin typeface="Curlz MT" panose="04040404050702020202" pitchFamily="82" charset="0"/>
              </a:rPr>
              <a:t>Revisit and review – often!</a:t>
            </a:r>
          </a:p>
          <a:p>
            <a:pPr marL="0" indent="0" algn="ctr">
              <a:buNone/>
            </a:pPr>
            <a:endParaRPr lang="en-US" sz="6000" b="1" dirty="0" smtClean="0">
              <a:solidFill>
                <a:srgbClr val="FFC000"/>
              </a:solidFill>
              <a:latin typeface="Curlz MT" panose="04040404050702020202" pitchFamily="82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First 5 minutes of class (warm-ups) 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is an excellent time to review your notes.</a:t>
            </a:r>
            <a:endParaRPr lang="en-US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035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Purpose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purpose of the interactive notebook is to produce a product that will reflect all of the material learned throughout the year.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It will be an excellent study tool for quizzes, tests, benchmarks, and finals.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It will teach you organizational and neatness skills.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It will serve as quick reference material for classwork. 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Notebook checks are counted as test grades and should be boosts for your grade.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865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Gigi" panose="04040504061007020D02" pitchFamily="82" charset="0"/>
              </a:rPr>
              <a:t>NEATNESS AND ORGANIZATION ARE KEY TO A PERFECT NOTEBOOK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Gigi" panose="04040504061007020D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5830" y1="25258" x2="30888" y2="25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077361" cy="230505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70218"/>
            <a:ext cx="162687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4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Set Up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On the inside cover of your notebook…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Tape one of these…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32424"/>
            <a:ext cx="4724400" cy="31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76937"/>
            <a:ext cx="2743200" cy="36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895600" y="1532424"/>
            <a:ext cx="2057400" cy="121077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0800000" flipV="1">
            <a:off x="3276600" y="4419600"/>
            <a:ext cx="2286000" cy="152400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5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At the top right hand corner of the first page put a large number 1 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944516" cy="464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1870364" y="1582028"/>
            <a:ext cx="6043640" cy="593136"/>
          </a:xfrm>
          <a:custGeom>
            <a:avLst/>
            <a:gdLst>
              <a:gd name="connsiteX0" fmla="*/ 0 w 6043640"/>
              <a:gd name="connsiteY0" fmla="*/ 38954 h 593136"/>
              <a:gd name="connsiteX1" fmla="*/ 457200 w 6043640"/>
              <a:gd name="connsiteY1" fmla="*/ 66663 h 593136"/>
              <a:gd name="connsiteX2" fmla="*/ 568036 w 6043640"/>
              <a:gd name="connsiteY2" fmla="*/ 80517 h 593136"/>
              <a:gd name="connsiteX3" fmla="*/ 817418 w 6043640"/>
              <a:gd name="connsiteY3" fmla="*/ 94372 h 593136"/>
              <a:gd name="connsiteX4" fmla="*/ 928254 w 6043640"/>
              <a:gd name="connsiteY4" fmla="*/ 66663 h 593136"/>
              <a:gd name="connsiteX5" fmla="*/ 1080654 w 6043640"/>
              <a:gd name="connsiteY5" fmla="*/ 38954 h 593136"/>
              <a:gd name="connsiteX6" fmla="*/ 1551709 w 6043640"/>
              <a:gd name="connsiteY6" fmla="*/ 25099 h 593136"/>
              <a:gd name="connsiteX7" fmla="*/ 1607127 w 6043640"/>
              <a:gd name="connsiteY7" fmla="*/ 38954 h 593136"/>
              <a:gd name="connsiteX8" fmla="*/ 1759527 w 6043640"/>
              <a:gd name="connsiteY8" fmla="*/ 66663 h 593136"/>
              <a:gd name="connsiteX9" fmla="*/ 1870363 w 6043640"/>
              <a:gd name="connsiteY9" fmla="*/ 80517 h 593136"/>
              <a:gd name="connsiteX10" fmla="*/ 2105891 w 6043640"/>
              <a:gd name="connsiteY10" fmla="*/ 80517 h 593136"/>
              <a:gd name="connsiteX11" fmla="*/ 2189018 w 6043640"/>
              <a:gd name="connsiteY11" fmla="*/ 66663 h 593136"/>
              <a:gd name="connsiteX12" fmla="*/ 4267200 w 6043640"/>
              <a:gd name="connsiteY12" fmla="*/ 52808 h 593136"/>
              <a:gd name="connsiteX13" fmla="*/ 4752109 w 6043640"/>
              <a:gd name="connsiteY13" fmla="*/ 38954 h 593136"/>
              <a:gd name="connsiteX14" fmla="*/ 4821381 w 6043640"/>
              <a:gd name="connsiteY14" fmla="*/ 25099 h 593136"/>
              <a:gd name="connsiteX15" fmla="*/ 5320145 w 6043640"/>
              <a:gd name="connsiteY15" fmla="*/ 38954 h 593136"/>
              <a:gd name="connsiteX16" fmla="*/ 5624945 w 6043640"/>
              <a:gd name="connsiteY16" fmla="*/ 66663 h 593136"/>
              <a:gd name="connsiteX17" fmla="*/ 5694218 w 6043640"/>
              <a:gd name="connsiteY17" fmla="*/ 80517 h 593136"/>
              <a:gd name="connsiteX18" fmla="*/ 5791200 w 6043640"/>
              <a:gd name="connsiteY18" fmla="*/ 108227 h 593136"/>
              <a:gd name="connsiteX19" fmla="*/ 5818909 w 6043640"/>
              <a:gd name="connsiteY19" fmla="*/ 149790 h 593136"/>
              <a:gd name="connsiteX20" fmla="*/ 5846618 w 6043640"/>
              <a:gd name="connsiteY20" fmla="*/ 260627 h 593136"/>
              <a:gd name="connsiteX21" fmla="*/ 5860472 w 6043640"/>
              <a:gd name="connsiteY21" fmla="*/ 579281 h 593136"/>
              <a:gd name="connsiteX22" fmla="*/ 5818909 w 6043640"/>
              <a:gd name="connsiteY22" fmla="*/ 565427 h 593136"/>
              <a:gd name="connsiteX23" fmla="*/ 5805054 w 6043640"/>
              <a:gd name="connsiteY23" fmla="*/ 523863 h 593136"/>
              <a:gd name="connsiteX24" fmla="*/ 5721927 w 6043640"/>
              <a:gd name="connsiteY24" fmla="*/ 496154 h 593136"/>
              <a:gd name="connsiteX25" fmla="*/ 5777345 w 6043640"/>
              <a:gd name="connsiteY25" fmla="*/ 510008 h 593136"/>
              <a:gd name="connsiteX26" fmla="*/ 5805054 w 6043640"/>
              <a:gd name="connsiteY26" fmla="*/ 551572 h 593136"/>
              <a:gd name="connsiteX27" fmla="*/ 5971309 w 6043640"/>
              <a:gd name="connsiteY27" fmla="*/ 565427 h 593136"/>
              <a:gd name="connsiteX28" fmla="*/ 5999018 w 6043640"/>
              <a:gd name="connsiteY28" fmla="*/ 510008 h 593136"/>
              <a:gd name="connsiteX29" fmla="*/ 5985163 w 6043640"/>
              <a:gd name="connsiteY29" fmla="*/ 551572 h 593136"/>
              <a:gd name="connsiteX30" fmla="*/ 5902036 w 6043640"/>
              <a:gd name="connsiteY30" fmla="*/ 593136 h 593136"/>
              <a:gd name="connsiteX31" fmla="*/ 5818909 w 6043640"/>
              <a:gd name="connsiteY31" fmla="*/ 579281 h 593136"/>
              <a:gd name="connsiteX32" fmla="*/ 5791200 w 6043640"/>
              <a:gd name="connsiteY32" fmla="*/ 537717 h 593136"/>
              <a:gd name="connsiteX33" fmla="*/ 5874327 w 6043640"/>
              <a:gd name="connsiteY33" fmla="*/ 579281 h 593136"/>
              <a:gd name="connsiteX34" fmla="*/ 5888181 w 6043640"/>
              <a:gd name="connsiteY34" fmla="*/ 579281 h 59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3640" h="593136">
                <a:moveTo>
                  <a:pt x="0" y="38954"/>
                </a:moveTo>
                <a:cubicBezTo>
                  <a:pt x="222826" y="76090"/>
                  <a:pt x="-18768" y="39465"/>
                  <a:pt x="457200" y="66663"/>
                </a:cubicBezTo>
                <a:cubicBezTo>
                  <a:pt x="494372" y="68787"/>
                  <a:pt x="530913" y="77661"/>
                  <a:pt x="568036" y="80517"/>
                </a:cubicBezTo>
                <a:cubicBezTo>
                  <a:pt x="651046" y="86902"/>
                  <a:pt x="734291" y="89754"/>
                  <a:pt x="817418" y="94372"/>
                </a:cubicBezTo>
                <a:cubicBezTo>
                  <a:pt x="944773" y="119844"/>
                  <a:pt x="837699" y="118410"/>
                  <a:pt x="928254" y="66663"/>
                </a:cubicBezTo>
                <a:cubicBezTo>
                  <a:pt x="950031" y="54219"/>
                  <a:pt x="1076848" y="39498"/>
                  <a:pt x="1080654" y="38954"/>
                </a:cubicBezTo>
                <a:cubicBezTo>
                  <a:pt x="1286533" y="-29672"/>
                  <a:pt x="1134592" y="10203"/>
                  <a:pt x="1551709" y="25099"/>
                </a:cubicBezTo>
                <a:cubicBezTo>
                  <a:pt x="1570182" y="29717"/>
                  <a:pt x="1588539" y="34823"/>
                  <a:pt x="1607127" y="38954"/>
                </a:cubicBezTo>
                <a:cubicBezTo>
                  <a:pt x="1650073" y="48498"/>
                  <a:pt x="1717438" y="60650"/>
                  <a:pt x="1759527" y="66663"/>
                </a:cubicBezTo>
                <a:cubicBezTo>
                  <a:pt x="1796386" y="71929"/>
                  <a:pt x="1833418" y="75899"/>
                  <a:pt x="1870363" y="80517"/>
                </a:cubicBezTo>
                <a:cubicBezTo>
                  <a:pt x="1970322" y="113838"/>
                  <a:pt x="1911108" y="99995"/>
                  <a:pt x="2105891" y="80517"/>
                </a:cubicBezTo>
                <a:cubicBezTo>
                  <a:pt x="2133843" y="77722"/>
                  <a:pt x="2160929" y="67023"/>
                  <a:pt x="2189018" y="66663"/>
                </a:cubicBezTo>
                <a:lnTo>
                  <a:pt x="4267200" y="52808"/>
                </a:lnTo>
                <a:cubicBezTo>
                  <a:pt x="4428836" y="48190"/>
                  <a:pt x="4590608" y="47029"/>
                  <a:pt x="4752109" y="38954"/>
                </a:cubicBezTo>
                <a:cubicBezTo>
                  <a:pt x="4775628" y="37778"/>
                  <a:pt x="4797833" y="25099"/>
                  <a:pt x="4821381" y="25099"/>
                </a:cubicBezTo>
                <a:cubicBezTo>
                  <a:pt x="4987700" y="25099"/>
                  <a:pt x="5153890" y="34336"/>
                  <a:pt x="5320145" y="38954"/>
                </a:cubicBezTo>
                <a:cubicBezTo>
                  <a:pt x="5489348" y="72793"/>
                  <a:pt x="5289723" y="36188"/>
                  <a:pt x="5624945" y="66663"/>
                </a:cubicBezTo>
                <a:cubicBezTo>
                  <a:pt x="5648397" y="68795"/>
                  <a:pt x="5671230" y="75409"/>
                  <a:pt x="5694218" y="80517"/>
                </a:cubicBezTo>
                <a:cubicBezTo>
                  <a:pt x="5746403" y="92114"/>
                  <a:pt x="5744918" y="92799"/>
                  <a:pt x="5791200" y="108227"/>
                </a:cubicBezTo>
                <a:cubicBezTo>
                  <a:pt x="5800436" y="122081"/>
                  <a:pt x="5811463" y="134897"/>
                  <a:pt x="5818909" y="149790"/>
                </a:cubicBezTo>
                <a:cubicBezTo>
                  <a:pt x="5833108" y="178188"/>
                  <a:pt x="5841349" y="234285"/>
                  <a:pt x="5846618" y="260627"/>
                </a:cubicBezTo>
                <a:cubicBezTo>
                  <a:pt x="5851236" y="366845"/>
                  <a:pt x="5870098" y="473399"/>
                  <a:pt x="5860472" y="579281"/>
                </a:cubicBezTo>
                <a:cubicBezTo>
                  <a:pt x="5859150" y="593825"/>
                  <a:pt x="5829235" y="575753"/>
                  <a:pt x="5818909" y="565427"/>
                </a:cubicBezTo>
                <a:cubicBezTo>
                  <a:pt x="5808582" y="555100"/>
                  <a:pt x="5816938" y="532351"/>
                  <a:pt x="5805054" y="523863"/>
                </a:cubicBezTo>
                <a:cubicBezTo>
                  <a:pt x="5781287" y="506886"/>
                  <a:pt x="5693591" y="489070"/>
                  <a:pt x="5721927" y="496154"/>
                </a:cubicBezTo>
                <a:lnTo>
                  <a:pt x="5777345" y="510008"/>
                </a:lnTo>
                <a:cubicBezTo>
                  <a:pt x="5786581" y="523863"/>
                  <a:pt x="5793280" y="539798"/>
                  <a:pt x="5805054" y="551572"/>
                </a:cubicBezTo>
                <a:cubicBezTo>
                  <a:pt x="5858505" y="605023"/>
                  <a:pt x="5887604" y="574727"/>
                  <a:pt x="5971309" y="565427"/>
                </a:cubicBezTo>
                <a:cubicBezTo>
                  <a:pt x="6050907" y="485828"/>
                  <a:pt x="6071561" y="485828"/>
                  <a:pt x="5999018" y="510008"/>
                </a:cubicBezTo>
                <a:cubicBezTo>
                  <a:pt x="5994400" y="523863"/>
                  <a:pt x="5994286" y="540168"/>
                  <a:pt x="5985163" y="551572"/>
                </a:cubicBezTo>
                <a:cubicBezTo>
                  <a:pt x="5965631" y="575988"/>
                  <a:pt x="5929416" y="584009"/>
                  <a:pt x="5902036" y="593136"/>
                </a:cubicBezTo>
                <a:cubicBezTo>
                  <a:pt x="5874327" y="588518"/>
                  <a:pt x="5844034" y="591844"/>
                  <a:pt x="5818909" y="579281"/>
                </a:cubicBezTo>
                <a:cubicBezTo>
                  <a:pt x="5804016" y="571834"/>
                  <a:pt x="5777346" y="528480"/>
                  <a:pt x="5791200" y="537717"/>
                </a:cubicBezTo>
                <a:cubicBezTo>
                  <a:pt x="5831836" y="564809"/>
                  <a:pt x="5828436" y="567809"/>
                  <a:pt x="5874327" y="579281"/>
                </a:cubicBezTo>
                <a:cubicBezTo>
                  <a:pt x="5878807" y="580401"/>
                  <a:pt x="5883563" y="579281"/>
                  <a:pt x="5888181" y="57928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4525963"/>
          </a:xfrm>
        </p:spPr>
        <p:txBody>
          <a:bodyPr/>
          <a:lstStyle/>
          <a:p>
            <a:r>
              <a:rPr lang="en-US" sz="3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Flip the page and on the top left corner put a number 2. On the top right corner of the opposite page put a number 3. </a:t>
            </a:r>
          </a:p>
          <a:p>
            <a:r>
              <a:rPr lang="en-US" sz="3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Now go through the rest of the notebook </a:t>
            </a:r>
          </a:p>
          <a:p>
            <a:pPr marL="0" indent="0">
              <a:buNone/>
            </a:pPr>
            <a:r>
              <a:rPr lang="en-US" sz="30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3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numbering on the outer top corners.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09007"/>
            <a:ext cx="4953000" cy="344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93640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Even #s on the left…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5638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…Odd #s on the right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04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Syllabus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59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On page 1 – turn our notebook horizontal and glue in your mini copy of the syllabus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This is here – front and center – in case you ever need a refresher on class policies and guidelines. You can refer to it throughout the year whenever you have a doubt or question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54" l="0" r="96667">
                        <a14:foregroundMark x1="8750" y1="12088" x2="8750" y2="12088"/>
                        <a14:foregroundMark x1="12917" y1="48901" x2="12917" y2="48901"/>
                        <a14:foregroundMark x1="12917" y1="62637" x2="12917" y2="62637"/>
                        <a14:foregroundMark x1="29583" y1="50000" x2="29583" y2="50000"/>
                        <a14:foregroundMark x1="19167" y1="91758" x2="19167" y2="91758"/>
                        <a14:foregroundMark x1="17500" y1="87363" x2="17500" y2="87363"/>
                        <a14:foregroundMark x1="17917" y1="96703" x2="17917" y2="96703"/>
                        <a14:foregroundMark x1="51667" y1="91758" x2="51667" y2="91758"/>
                        <a14:foregroundMark x1="73333" y1="69780" x2="73333" y2="69780"/>
                        <a14:foregroundMark x1="96667" y1="52747" x2="96667" y2="52747"/>
                        <a14:foregroundMark x1="83750" y1="90110" x2="83750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21555"/>
            <a:ext cx="241160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1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2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Proper Note-Taking </a:t>
            </a:r>
            <a:br>
              <a:rPr lang="en-US" sz="52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52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and Note-Taking Skills</a:t>
            </a:r>
            <a:endParaRPr lang="en-US" sz="52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Let’s practice!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Use pages 2-3 to take the following notes.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463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Proper Note-Taking</a:t>
            </a:r>
            <a:endParaRPr lang="en-US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 order to be useful, notes must be written neatly and kept organized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writing must be legible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writing must not be cluttered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notes should be in the order that they were taken - don’t skip around</a:t>
            </a:r>
          </a:p>
          <a:p>
            <a:pPr lvl="1"/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notes should be have titles, and be labeled with dates</a:t>
            </a:r>
          </a:p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Pay attention to titles, headings, and subheadings. These should be the words that stand out the most on your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532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Interactive Notebook</vt:lpstr>
      <vt:lpstr>Purpose</vt:lpstr>
      <vt:lpstr>PowerPoint Presentation</vt:lpstr>
      <vt:lpstr>Set Up</vt:lpstr>
      <vt:lpstr>PowerPoint Presentation</vt:lpstr>
      <vt:lpstr>PowerPoint Presentation</vt:lpstr>
      <vt:lpstr>Syllabus</vt:lpstr>
      <vt:lpstr>Proper Note-Taking  and Note-Taking Skills</vt:lpstr>
      <vt:lpstr>Proper Note-Taking</vt:lpstr>
      <vt:lpstr>Proper Note-Taking</vt:lpstr>
      <vt:lpstr>Note-Taking Skills</vt:lpstr>
      <vt:lpstr>Note-Taking Skills</vt:lpstr>
      <vt:lpstr>Put them to work!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</dc:title>
  <dc:creator>di!</dc:creator>
  <cp:lastModifiedBy>di!</cp:lastModifiedBy>
  <cp:revision>9</cp:revision>
  <dcterms:created xsi:type="dcterms:W3CDTF">2014-08-09T01:33:30Z</dcterms:created>
  <dcterms:modified xsi:type="dcterms:W3CDTF">2014-08-09T03:14:27Z</dcterms:modified>
</cp:coreProperties>
</file>