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</p:sldMasterIdLst>
  <p:sldIdLst>
    <p:sldId id="256" r:id="rId3"/>
    <p:sldId id="274" r:id="rId4"/>
    <p:sldId id="275" r:id="rId5"/>
    <p:sldId id="260" r:id="rId6"/>
    <p:sldId id="258" r:id="rId7"/>
    <p:sldId id="259" r:id="rId8"/>
    <p:sldId id="261" r:id="rId9"/>
    <p:sldId id="262" r:id="rId10"/>
    <p:sldId id="263" r:id="rId11"/>
    <p:sldId id="276" r:id="rId12"/>
    <p:sldId id="278" r:id="rId13"/>
    <p:sldId id="271" r:id="rId14"/>
    <p:sldId id="287" r:id="rId15"/>
    <p:sldId id="277" r:id="rId16"/>
    <p:sldId id="264" r:id="rId17"/>
    <p:sldId id="266" r:id="rId18"/>
    <p:sldId id="279" r:id="rId19"/>
    <p:sldId id="267" r:id="rId20"/>
    <p:sldId id="288" r:id="rId21"/>
    <p:sldId id="268" r:id="rId22"/>
    <p:sldId id="283" r:id="rId23"/>
    <p:sldId id="282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 flipH="1">
            <a:off x="1143000" y="-762000"/>
            <a:ext cx="8001000" cy="25908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 flipH="1">
            <a:off x="1600200" y="-762000"/>
            <a:ext cx="7543800" cy="24384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5943600"/>
            <a:ext cx="9154274" cy="1066800"/>
          </a:xfrm>
          <a:custGeom>
            <a:avLst/>
            <a:gdLst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9144000 w 9144000"/>
              <a:gd name="connsiteY2" fmla="*/ 3581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1 h 2349501"/>
              <a:gd name="connsiteX1" fmla="*/ 9144000 w 9144000"/>
              <a:gd name="connsiteY1" fmla="*/ 1 h 2349501"/>
              <a:gd name="connsiteX2" fmla="*/ 0 w 9144000"/>
              <a:gd name="connsiteY2" fmla="*/ 1905001 h 2349501"/>
              <a:gd name="connsiteX3" fmla="*/ 0 w 9144000"/>
              <a:gd name="connsiteY3" fmla="*/ 1 h 2349501"/>
              <a:gd name="connsiteX0" fmla="*/ 0 w 9144000"/>
              <a:gd name="connsiteY0" fmla="*/ 671286 h 3020786"/>
              <a:gd name="connsiteX1" fmla="*/ 9144000 w 9144000"/>
              <a:gd name="connsiteY1" fmla="*/ 671286 h 3020786"/>
              <a:gd name="connsiteX2" fmla="*/ 0 w 9144000"/>
              <a:gd name="connsiteY2" fmla="*/ 1905001 h 3020786"/>
              <a:gd name="connsiteX3" fmla="*/ 0 w 9144000"/>
              <a:gd name="connsiteY3" fmla="*/ 671286 h 3020786"/>
              <a:gd name="connsiteX0" fmla="*/ 0 w 9144000"/>
              <a:gd name="connsiteY0" fmla="*/ -1 h 2349499"/>
              <a:gd name="connsiteX1" fmla="*/ 9144000 w 9144000"/>
              <a:gd name="connsiteY1" fmla="*/ -1 h 2349499"/>
              <a:gd name="connsiteX2" fmla="*/ 0 w 9144000"/>
              <a:gd name="connsiteY2" fmla="*/ 1233714 h 2349499"/>
              <a:gd name="connsiteX3" fmla="*/ 0 w 9144000"/>
              <a:gd name="connsiteY3" fmla="*/ -1 h 2349499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233715 h 2349500"/>
              <a:gd name="connsiteX3" fmla="*/ 0 w 9144000"/>
              <a:gd name="connsiteY3" fmla="*/ 0 h 2349500"/>
              <a:gd name="connsiteX0" fmla="*/ 0 w 9144000"/>
              <a:gd name="connsiteY0" fmla="*/ 0 h 2181679"/>
              <a:gd name="connsiteX1" fmla="*/ 9144000 w 9144000"/>
              <a:gd name="connsiteY1" fmla="*/ 0 h 2181679"/>
              <a:gd name="connsiteX2" fmla="*/ 0 w 9144000"/>
              <a:gd name="connsiteY2" fmla="*/ 1233715 h 2181679"/>
              <a:gd name="connsiteX3" fmla="*/ 0 w 9144000"/>
              <a:gd name="connsiteY3" fmla="*/ 0 h 2181679"/>
              <a:gd name="connsiteX0" fmla="*/ 0 w 9144000"/>
              <a:gd name="connsiteY0" fmla="*/ 0 h 2237619"/>
              <a:gd name="connsiteX1" fmla="*/ 9144000 w 9144000"/>
              <a:gd name="connsiteY1" fmla="*/ 0 h 2237619"/>
              <a:gd name="connsiteX2" fmla="*/ 0 w 9144000"/>
              <a:gd name="connsiteY2" fmla="*/ 1233715 h 2237619"/>
              <a:gd name="connsiteX3" fmla="*/ 0 w 9144000"/>
              <a:gd name="connsiteY3" fmla="*/ 0 h 2237619"/>
              <a:gd name="connsiteX0" fmla="*/ 0 w 10439400"/>
              <a:gd name="connsiteY0" fmla="*/ 0 h 1432615"/>
              <a:gd name="connsiteX1" fmla="*/ 9144000 w 10439400"/>
              <a:gd name="connsiteY1" fmla="*/ 0 h 1432615"/>
              <a:gd name="connsiteX2" fmla="*/ 7772400 w 10439400"/>
              <a:gd name="connsiteY2" fmla="*/ 1193397 h 1432615"/>
              <a:gd name="connsiteX3" fmla="*/ 0 w 10439400"/>
              <a:gd name="connsiteY3" fmla="*/ 1233715 h 1432615"/>
              <a:gd name="connsiteX4" fmla="*/ 0 w 10439400"/>
              <a:gd name="connsiteY4" fmla="*/ 0 h 1432615"/>
              <a:gd name="connsiteX0" fmla="*/ 0 w 10668000"/>
              <a:gd name="connsiteY0" fmla="*/ 0 h 1846539"/>
              <a:gd name="connsiteX1" fmla="*/ 9144000 w 10668000"/>
              <a:gd name="connsiteY1" fmla="*/ 0 h 1846539"/>
              <a:gd name="connsiteX2" fmla="*/ 9144000 w 10668000"/>
              <a:gd name="connsiteY2" fmla="*/ 1640920 h 1846539"/>
              <a:gd name="connsiteX3" fmla="*/ 0 w 10668000"/>
              <a:gd name="connsiteY3" fmla="*/ 1233715 h 1846539"/>
              <a:gd name="connsiteX4" fmla="*/ 0 w 10668000"/>
              <a:gd name="connsiteY4" fmla="*/ 0 h 1846539"/>
              <a:gd name="connsiteX0" fmla="*/ 0 w 10668000"/>
              <a:gd name="connsiteY0" fmla="*/ 234984 h 2081523"/>
              <a:gd name="connsiteX1" fmla="*/ 9144000 w 10668000"/>
              <a:gd name="connsiteY1" fmla="*/ 234984 h 2081523"/>
              <a:gd name="connsiteX2" fmla="*/ 9144000 w 10668000"/>
              <a:gd name="connsiteY2" fmla="*/ 1875904 h 2081523"/>
              <a:gd name="connsiteX3" fmla="*/ 0 w 10668000"/>
              <a:gd name="connsiteY3" fmla="*/ 1468699 h 2081523"/>
              <a:gd name="connsiteX4" fmla="*/ 0 w 10668000"/>
              <a:gd name="connsiteY4" fmla="*/ 234984 h 2081523"/>
              <a:gd name="connsiteX0" fmla="*/ 0 w 9144000"/>
              <a:gd name="connsiteY0" fmla="*/ 234983 h 2081522"/>
              <a:gd name="connsiteX1" fmla="*/ 9144000 w 9144000"/>
              <a:gd name="connsiteY1" fmla="*/ 234983 h 2081522"/>
              <a:gd name="connsiteX2" fmla="*/ 9144000 w 9144000"/>
              <a:gd name="connsiteY2" fmla="*/ 1875903 h 2081522"/>
              <a:gd name="connsiteX3" fmla="*/ 0 w 9144000"/>
              <a:gd name="connsiteY3" fmla="*/ 1468698 h 2081522"/>
              <a:gd name="connsiteX4" fmla="*/ 0 w 9144000"/>
              <a:gd name="connsiteY4" fmla="*/ 234983 h 2081522"/>
              <a:gd name="connsiteX0" fmla="*/ 0 w 9144000"/>
              <a:gd name="connsiteY0" fmla="*/ 730583 h 2577122"/>
              <a:gd name="connsiteX1" fmla="*/ 4940300 w 9144000"/>
              <a:gd name="connsiteY1" fmla="*/ 0 h 2577122"/>
              <a:gd name="connsiteX2" fmla="*/ 9144000 w 9144000"/>
              <a:gd name="connsiteY2" fmla="*/ 730583 h 2577122"/>
              <a:gd name="connsiteX3" fmla="*/ 9144000 w 9144000"/>
              <a:gd name="connsiteY3" fmla="*/ 2371503 h 2577122"/>
              <a:gd name="connsiteX4" fmla="*/ 0 w 9144000"/>
              <a:gd name="connsiteY4" fmla="*/ 1964298 h 2577122"/>
              <a:gd name="connsiteX5" fmla="*/ 0 w 9144000"/>
              <a:gd name="connsiteY5" fmla="*/ 730583 h 2577122"/>
              <a:gd name="connsiteX0" fmla="*/ 0 w 9144000"/>
              <a:gd name="connsiteY0" fmla="*/ 730583 h 2163196"/>
              <a:gd name="connsiteX1" fmla="*/ 4940300 w 9144000"/>
              <a:gd name="connsiteY1" fmla="*/ 0 h 2163196"/>
              <a:gd name="connsiteX2" fmla="*/ 9144000 w 9144000"/>
              <a:gd name="connsiteY2" fmla="*/ 730583 h 2163196"/>
              <a:gd name="connsiteX3" fmla="*/ 9144000 w 9144000"/>
              <a:gd name="connsiteY3" fmla="*/ 1598367 h 2163196"/>
              <a:gd name="connsiteX4" fmla="*/ 0 w 9144000"/>
              <a:gd name="connsiteY4" fmla="*/ 1964298 h 2163196"/>
              <a:gd name="connsiteX5" fmla="*/ 0 w 9144000"/>
              <a:gd name="connsiteY5" fmla="*/ 730583 h 2163196"/>
              <a:gd name="connsiteX0" fmla="*/ 0 w 9144000"/>
              <a:gd name="connsiteY0" fmla="*/ 913051 h 2345664"/>
              <a:gd name="connsiteX1" fmla="*/ 4940300 w 9144000"/>
              <a:gd name="connsiteY1" fmla="*/ 182468 h 2345664"/>
              <a:gd name="connsiteX2" fmla="*/ 9144000 w 9144000"/>
              <a:gd name="connsiteY2" fmla="*/ 296129 h 2345664"/>
              <a:gd name="connsiteX3" fmla="*/ 9144000 w 9144000"/>
              <a:gd name="connsiteY3" fmla="*/ 1780835 h 2345664"/>
              <a:gd name="connsiteX4" fmla="*/ 0 w 9144000"/>
              <a:gd name="connsiteY4" fmla="*/ 2146766 h 2345664"/>
              <a:gd name="connsiteX5" fmla="*/ 0 w 9144000"/>
              <a:gd name="connsiteY5" fmla="*/ 913051 h 2345664"/>
              <a:gd name="connsiteX0" fmla="*/ 0 w 9144000"/>
              <a:gd name="connsiteY0" fmla="*/ 833404 h 2266017"/>
              <a:gd name="connsiteX1" fmla="*/ 4940300 w 9144000"/>
              <a:gd name="connsiteY1" fmla="*/ 102821 h 2266017"/>
              <a:gd name="connsiteX2" fmla="*/ 9144000 w 9144000"/>
              <a:gd name="connsiteY2" fmla="*/ 216482 h 2266017"/>
              <a:gd name="connsiteX3" fmla="*/ 9144000 w 9144000"/>
              <a:gd name="connsiteY3" fmla="*/ 1701188 h 2266017"/>
              <a:gd name="connsiteX4" fmla="*/ 0 w 9144000"/>
              <a:gd name="connsiteY4" fmla="*/ 2067119 h 2266017"/>
              <a:gd name="connsiteX5" fmla="*/ 0 w 9144000"/>
              <a:gd name="connsiteY5" fmla="*/ 833404 h 2266017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761553 h 2194166"/>
              <a:gd name="connsiteX1" fmla="*/ 9144000 w 9144000"/>
              <a:gd name="connsiteY1" fmla="*/ 144631 h 2194166"/>
              <a:gd name="connsiteX2" fmla="*/ 9144000 w 9144000"/>
              <a:gd name="connsiteY2" fmla="*/ 1629337 h 2194166"/>
              <a:gd name="connsiteX3" fmla="*/ 0 w 9144000"/>
              <a:gd name="connsiteY3" fmla="*/ 1995268 h 2194166"/>
              <a:gd name="connsiteX4" fmla="*/ 0 w 9144000"/>
              <a:gd name="connsiteY4" fmla="*/ 761553 h 2194166"/>
              <a:gd name="connsiteX0" fmla="*/ 0 w 9144000"/>
              <a:gd name="connsiteY0" fmla="*/ 761553 h 2442422"/>
              <a:gd name="connsiteX1" fmla="*/ 9144000 w 9144000"/>
              <a:gd name="connsiteY1" fmla="*/ 144631 h 2442422"/>
              <a:gd name="connsiteX2" fmla="*/ 9144000 w 9144000"/>
              <a:gd name="connsiteY2" fmla="*/ 1629337 h 2442422"/>
              <a:gd name="connsiteX3" fmla="*/ 0 w 9144000"/>
              <a:gd name="connsiteY3" fmla="*/ 1995268 h 2442422"/>
              <a:gd name="connsiteX4" fmla="*/ 0 w 9144000"/>
              <a:gd name="connsiteY4" fmla="*/ 761553 h 2442422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08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879895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2961568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3010571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274" h="3392193">
                <a:moveTo>
                  <a:pt x="0" y="1711324"/>
                </a:moveTo>
                <a:cubicBezTo>
                  <a:pt x="513708" y="3392193"/>
                  <a:pt x="5445303" y="0"/>
                  <a:pt x="9144000" y="1094402"/>
                </a:cubicBezTo>
                <a:cubicBezTo>
                  <a:pt x="9147425" y="1716791"/>
                  <a:pt x="9150849" y="2388182"/>
                  <a:pt x="9154274" y="3010571"/>
                </a:cubicBezTo>
                <a:lnTo>
                  <a:pt x="0" y="2945039"/>
                </a:lnTo>
                <a:lnTo>
                  <a:pt x="0" y="1711324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 flipV="1">
            <a:off x="0" y="3048000"/>
            <a:ext cx="8839200" cy="3429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 flipV="1">
            <a:off x="-1" y="3021106"/>
            <a:ext cx="8334103" cy="3227294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1/20/2016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8F654DA-197C-42E2-B40E-65295D53AF53}" type="datetimeFigureOut">
              <a:rPr lang="en-US" smtClean="0"/>
              <a:pPr/>
              <a:t>1/20/2016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8427230" cy="530352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Economic Systems</a:t>
            </a:r>
            <a:endParaRPr lang="en-US" sz="60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3568" y="2852936"/>
            <a:ext cx="7135166" cy="530352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solidFill>
                  <a:schemeClr val="accent3">
                    <a:lumMod val="75000"/>
                  </a:schemeClr>
                </a:solidFill>
              </a:rPr>
              <a:t>Chapter 17</a:t>
            </a:r>
            <a:endParaRPr lang="en-US" sz="3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Enterprise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7620000" cy="5589240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Individuals have the right to own private property </a:t>
            </a:r>
          </a:p>
          <a:p>
            <a:r>
              <a:rPr lang="en-US" sz="3000" dirty="0"/>
              <a:t>Right to buy or sell any legal goods, and take part in a legal business, big or small. </a:t>
            </a:r>
          </a:p>
          <a:p>
            <a:r>
              <a:rPr lang="en-US" sz="3000" dirty="0" smtClean="0"/>
              <a:t>Economic </a:t>
            </a:r>
            <a:r>
              <a:rPr lang="en-US" sz="3000" dirty="0"/>
              <a:t>questions are answered by individual buyers and </a:t>
            </a:r>
            <a:r>
              <a:rPr lang="en-US" sz="3000" dirty="0" smtClean="0"/>
              <a:t>sellers</a:t>
            </a:r>
          </a:p>
          <a:p>
            <a:r>
              <a:rPr lang="en-US" sz="3000" dirty="0" smtClean="0"/>
              <a:t>Prices are determined by the interaction between supply and demand</a:t>
            </a:r>
          </a:p>
          <a:p>
            <a:pPr lvl="1"/>
            <a:r>
              <a:rPr lang="en-US" sz="2700" dirty="0" smtClean="0"/>
              <a:t>Supply – the amount of a product or service that is available to consumers</a:t>
            </a:r>
          </a:p>
          <a:p>
            <a:pPr lvl="1"/>
            <a:r>
              <a:rPr lang="en-US" sz="2700" dirty="0" smtClean="0"/>
              <a:t>Demand – how much of a good consumers want and are willing to buy at a certain price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05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Enterprise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52" y="1600200"/>
            <a:ext cx="6285240" cy="5257800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Characterized by commercial agriculture and industries</a:t>
            </a:r>
          </a:p>
          <a:p>
            <a:pPr lvl="1"/>
            <a:r>
              <a:rPr lang="en-US" sz="2800" dirty="0" smtClean="0"/>
              <a:t>Commercial agriculture – crops are mass produced and intended for sale</a:t>
            </a:r>
          </a:p>
          <a:p>
            <a:pPr lvl="1"/>
            <a:r>
              <a:rPr lang="en-US" sz="2800" dirty="0" smtClean="0"/>
              <a:t>Commercial industries – goods are mass produced and intended for sale</a:t>
            </a:r>
          </a:p>
          <a:p>
            <a:r>
              <a:rPr lang="en-US" sz="3000" dirty="0" smtClean="0"/>
              <a:t>Profit </a:t>
            </a:r>
            <a:r>
              <a:rPr lang="en-US" sz="3000" dirty="0"/>
              <a:t>motive – people act out of self interest; desire for profit drives the </a:t>
            </a:r>
            <a:r>
              <a:rPr lang="en-US" sz="3000" dirty="0" smtClean="0"/>
              <a:t>economy</a:t>
            </a:r>
          </a:p>
          <a:p>
            <a:r>
              <a:rPr lang="en-US" sz="3000" dirty="0" smtClean="0"/>
              <a:t>Competition amongst businesses</a:t>
            </a:r>
            <a:endParaRPr lang="en-US" sz="3000" dirty="0"/>
          </a:p>
          <a:p>
            <a:r>
              <a:rPr lang="en-US" sz="3000" dirty="0"/>
              <a:t>Examples: United States, France, Japan</a:t>
            </a:r>
          </a:p>
          <a:p>
            <a:endParaRPr lang="en-US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4106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865" y="2096852"/>
            <a:ext cx="291632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25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Supply and Demand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251520" y="1556792"/>
            <a:ext cx="8352928" cy="5445224"/>
          </a:xfrm>
        </p:spPr>
        <p:txBody>
          <a:bodyPr>
            <a:noAutofit/>
          </a:bodyPr>
          <a:lstStyle/>
          <a:p>
            <a:pPr algn="l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Law of supply says that suppliers are more willing to provide goods and services when they are able to charge a higher price</a:t>
            </a:r>
          </a:p>
          <a:p>
            <a:pPr algn="l"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Law of demand says that consumers are more willing to buy goods and services at lower prices</a:t>
            </a:r>
            <a:endParaRPr lang="en-US" sz="28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The </a:t>
            </a:r>
            <a:r>
              <a:rPr lang="en-US" sz="2800" dirty="0" smtClean="0">
                <a:solidFill>
                  <a:srgbClr val="000000"/>
                </a:solidFill>
              </a:rPr>
              <a:t>free enterprise system </a:t>
            </a:r>
            <a:r>
              <a:rPr lang="en-US" sz="2800" dirty="0">
                <a:solidFill>
                  <a:srgbClr val="000000"/>
                </a:solidFill>
              </a:rPr>
              <a:t>is 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 based upon </a:t>
            </a:r>
            <a:r>
              <a:rPr lang="en-US" sz="2800" dirty="0">
                <a:solidFill>
                  <a:srgbClr val="000000"/>
                </a:solidFill>
              </a:rPr>
              <a:t>finding a price where 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 the </a:t>
            </a:r>
            <a:r>
              <a:rPr lang="en-US" sz="2800" dirty="0">
                <a:solidFill>
                  <a:srgbClr val="000000"/>
                </a:solidFill>
              </a:rPr>
              <a:t>quantity </a:t>
            </a:r>
            <a:r>
              <a:rPr lang="en-US" sz="2800" dirty="0" smtClean="0">
                <a:solidFill>
                  <a:srgbClr val="000000"/>
                </a:solidFill>
              </a:rPr>
              <a:t>supplied </a:t>
            </a:r>
            <a:r>
              <a:rPr lang="en-US" sz="2800" dirty="0">
                <a:solidFill>
                  <a:srgbClr val="000000"/>
                </a:solidFill>
              </a:rPr>
              <a:t>is equal to the 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   quantity </a:t>
            </a:r>
            <a:r>
              <a:rPr lang="en-US" sz="2800" dirty="0">
                <a:solidFill>
                  <a:srgbClr val="000000"/>
                </a:solidFill>
              </a:rPr>
              <a:t>demanded</a:t>
            </a:r>
            <a:r>
              <a:rPr lang="en-US" sz="2800" dirty="0" smtClean="0">
                <a:solidFill>
                  <a:srgbClr val="000000"/>
                </a:solidFill>
              </a:rPr>
              <a:t>. This is         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 known as </a:t>
            </a:r>
            <a:r>
              <a:rPr lang="en-US" sz="2800" i="1" dirty="0" smtClean="0">
                <a:solidFill>
                  <a:srgbClr val="0070C0"/>
                </a:solidFill>
              </a:rPr>
              <a:t>market equilibrium</a:t>
            </a:r>
            <a:r>
              <a:rPr lang="en-US" sz="2800" dirty="0" smtClean="0"/>
              <a:t>.</a:t>
            </a:r>
            <a:endParaRPr lang="en-US" sz="2800" i="1" dirty="0">
              <a:solidFill>
                <a:srgbClr val="0070C0"/>
              </a:solidFill>
            </a:endParaRPr>
          </a:p>
          <a:p>
            <a:pPr algn="l">
              <a:buFont typeface="Arial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70765"/>
            <a:ext cx="3264770" cy="250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&amp; Demand Scenarios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871386"/>
              </p:ext>
            </p:extLst>
          </p:nvPr>
        </p:nvGraphicFramePr>
        <p:xfrm>
          <a:off x="457200" y="1600200"/>
          <a:ext cx="7620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Supply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Up Arrow 8"/>
          <p:cNvSpPr/>
          <p:nvPr/>
        </p:nvSpPr>
        <p:spPr>
          <a:xfrm>
            <a:off x="1619672" y="2060848"/>
            <a:ext cx="216024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>
            <a:off x="2123728" y="2068245"/>
            <a:ext cx="216024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2627784" y="2068245"/>
            <a:ext cx="216024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619672" y="2392672"/>
            <a:ext cx="216024" cy="2234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005923" y="2046212"/>
            <a:ext cx="216024" cy="2234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536093" y="2046211"/>
            <a:ext cx="216024" cy="2234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6536093" y="2392672"/>
            <a:ext cx="216024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6005923" y="2397652"/>
            <a:ext cx="216024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5475753" y="2402632"/>
            <a:ext cx="216024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5475753" y="2041128"/>
            <a:ext cx="216024" cy="2234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2123728" y="2402632"/>
            <a:ext cx="216024" cy="2234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2627784" y="2398933"/>
            <a:ext cx="216024" cy="2234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9136035"/>
              </p:ext>
            </p:extLst>
          </p:nvPr>
        </p:nvGraphicFramePr>
        <p:xfrm>
          <a:off x="457200" y="3284984"/>
          <a:ext cx="7620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Demand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512" y="3717032"/>
            <a:ext cx="274344" cy="2499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349" y="3717032"/>
            <a:ext cx="274344" cy="249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186" y="3708769"/>
            <a:ext cx="274344" cy="2499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593" y="3708769"/>
            <a:ext cx="274344" cy="2499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763" y="3719786"/>
            <a:ext cx="274344" cy="24995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203" y="3700506"/>
            <a:ext cx="274344" cy="2499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512" y="4149080"/>
            <a:ext cx="274344" cy="2560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694" y="4149080"/>
            <a:ext cx="274344" cy="2560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986" y="4149080"/>
            <a:ext cx="274344" cy="2560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753" y="4093571"/>
            <a:ext cx="274344" cy="25605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606" y="4100309"/>
            <a:ext cx="274344" cy="25605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203" y="4093571"/>
            <a:ext cx="274344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5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6636493" cy="630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11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gasoline-supply-demand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0671" y="908720"/>
            <a:ext cx="8755877" cy="5568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/>
              <a:t>Communism</a:t>
            </a:r>
            <a:endParaRPr lang="en-US" dirty="0"/>
          </a:p>
        </p:txBody>
      </p:sp>
      <p:pic>
        <p:nvPicPr>
          <p:cNvPr id="5" name="Picture 4" descr="marx_samuels_collection_duke_universit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795745"/>
            <a:ext cx="2767055" cy="292135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107504" y="1412776"/>
            <a:ext cx="6624736" cy="5318224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2900" dirty="0">
                <a:solidFill>
                  <a:srgbClr val="000000"/>
                </a:solidFill>
              </a:rPr>
              <a:t>An economic </a:t>
            </a:r>
            <a:r>
              <a:rPr lang="en-US" sz="2900" dirty="0" smtClean="0">
                <a:solidFill>
                  <a:srgbClr val="000000"/>
                </a:solidFill>
              </a:rPr>
              <a:t>system </a:t>
            </a:r>
            <a:r>
              <a:rPr lang="en-US" sz="2900" dirty="0">
                <a:solidFill>
                  <a:srgbClr val="000000"/>
                </a:solidFill>
              </a:rPr>
              <a:t>in which the state or the community owns all property and the means of production, and all citizens share the wealth</a:t>
            </a:r>
            <a:r>
              <a:rPr lang="en-US" sz="2900" dirty="0" smtClean="0">
                <a:solidFill>
                  <a:srgbClr val="000000"/>
                </a:solidFill>
              </a:rPr>
              <a:t>.</a:t>
            </a:r>
          </a:p>
          <a:p>
            <a:pPr>
              <a:buFont typeface="Arial"/>
              <a:buChar char="•"/>
            </a:pPr>
            <a:r>
              <a:rPr lang="en-US" sz="2900" dirty="0">
                <a:solidFill>
                  <a:srgbClr val="000000"/>
                </a:solidFill>
              </a:rPr>
              <a:t>Government answers all basic economic </a:t>
            </a:r>
            <a:r>
              <a:rPr lang="en-US" sz="2900" dirty="0" smtClean="0">
                <a:solidFill>
                  <a:srgbClr val="000000"/>
                </a:solidFill>
              </a:rPr>
              <a:t>questions</a:t>
            </a:r>
          </a:p>
          <a:p>
            <a:pPr algn="l">
              <a:buFont typeface="Arial"/>
              <a:buChar char="•"/>
            </a:pPr>
            <a:r>
              <a:rPr lang="en-US" sz="2900" dirty="0" smtClean="0">
                <a:solidFill>
                  <a:srgbClr val="000000"/>
                </a:solidFill>
              </a:rPr>
              <a:t>Developed </a:t>
            </a:r>
            <a:r>
              <a:rPr lang="en-US" sz="2900" dirty="0" smtClean="0">
                <a:solidFill>
                  <a:srgbClr val="000000"/>
                </a:solidFill>
              </a:rPr>
              <a:t>by German sociologist/philosopher </a:t>
            </a:r>
            <a:r>
              <a:rPr lang="en-US" sz="2900" i="1" dirty="0" smtClean="0">
                <a:solidFill>
                  <a:srgbClr val="0070C0"/>
                </a:solidFill>
              </a:rPr>
              <a:t>Karl Marx</a:t>
            </a:r>
            <a:r>
              <a:rPr lang="en-US" sz="2900" dirty="0" smtClean="0">
                <a:solidFill>
                  <a:srgbClr val="0070C0"/>
                </a:solidFill>
              </a:rPr>
              <a:t>.</a:t>
            </a:r>
          </a:p>
          <a:p>
            <a:pPr algn="l">
              <a:buFont typeface="Arial"/>
              <a:buChar char="•"/>
            </a:pPr>
            <a:r>
              <a:rPr lang="en-US" sz="2900" dirty="0" smtClean="0">
                <a:solidFill>
                  <a:srgbClr val="000000"/>
                </a:solidFill>
              </a:rPr>
              <a:t>Main goal is for everyone to be equal – no social classes</a:t>
            </a:r>
          </a:p>
          <a:p>
            <a:pPr algn="l">
              <a:buFont typeface="Arial"/>
              <a:buChar char="•"/>
            </a:pPr>
            <a:r>
              <a:rPr lang="en-US" sz="2900" dirty="0" smtClean="0">
                <a:solidFill>
                  <a:srgbClr val="000000"/>
                </a:solidFill>
              </a:rPr>
              <a:t>Cooperation replaces competition</a:t>
            </a:r>
          </a:p>
          <a:p>
            <a:pPr algn="l">
              <a:buFont typeface="Arial"/>
              <a:buChar char="•"/>
            </a:pPr>
            <a:endParaRPr lang="en-US" sz="3000" dirty="0">
              <a:solidFill>
                <a:srgbClr val="000000"/>
              </a:solidFill>
            </a:endParaRPr>
          </a:p>
        </p:txBody>
      </p:sp>
      <p:pic>
        <p:nvPicPr>
          <p:cNvPr id="6" name="Picture 5" descr="greater-good-sig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5658" y="3716345"/>
            <a:ext cx="2708984" cy="2708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Communism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416" y="4254500"/>
            <a:ext cx="4535487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280920" cy="4997152"/>
          </a:xfrm>
        </p:spPr>
        <p:txBody>
          <a:bodyPr>
            <a:normAutofit/>
          </a:bodyPr>
          <a:lstStyle/>
          <a:p>
            <a:r>
              <a:rPr lang="en-US" sz="3000" dirty="0"/>
              <a:t>Usually found in dictatorial and totalitarian governments</a:t>
            </a:r>
          </a:p>
          <a:p>
            <a:r>
              <a:rPr lang="en-US" sz="3000" dirty="0"/>
              <a:t>Advantages: able to act quickly in emergencies, provide for all people equally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000" dirty="0"/>
              <a:t>Disadvantages: Inefficient, no incentive to work hard or be </a:t>
            </a:r>
            <a:r>
              <a:rPr lang="en-US" sz="3000" dirty="0" smtClean="0"/>
              <a:t>creative – profit motive is lost, widespread corruption</a:t>
            </a:r>
          </a:p>
          <a:p>
            <a:pPr>
              <a:spcBef>
                <a:spcPts val="0"/>
              </a:spcBef>
            </a:pPr>
            <a:r>
              <a:rPr lang="en-US" sz="3000" dirty="0" smtClean="0"/>
              <a:t>Examples: China, Cuba, 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US" sz="3000" dirty="0" smtClean="0"/>
              <a:t>   former Soviet Union, 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US" sz="3000" dirty="0" smtClean="0"/>
              <a:t>   North Korea</a:t>
            </a:r>
            <a:endParaRPr lang="en-US" sz="30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5901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/>
              <a:t>Socialism</a:t>
            </a:r>
            <a:endParaRPr lang="en-US" dirty="0"/>
          </a:p>
        </p:txBody>
      </p:sp>
      <p:pic>
        <p:nvPicPr>
          <p:cNvPr id="6" name="Picture 5" descr="racialwealthg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4595968"/>
            <a:ext cx="3807725" cy="22620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251520" y="1556792"/>
            <a:ext cx="6264696" cy="4800600"/>
          </a:xfrm>
        </p:spPr>
        <p:txBody>
          <a:bodyPr>
            <a:noAutofit/>
          </a:bodyPr>
          <a:lstStyle/>
          <a:p>
            <a:pPr algn="l"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</a:rPr>
              <a:t>Economic system in which the government owns all or most major industries, such as: transportation, health care, banks, utilities, mining or oil companies</a:t>
            </a:r>
            <a:endParaRPr lang="en-US" sz="3000" dirty="0">
              <a:solidFill>
                <a:srgbClr val="000000"/>
              </a:solidFill>
            </a:endParaRPr>
          </a:p>
          <a:p>
            <a:pPr algn="l"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</a:rPr>
              <a:t>Encourages private ownership of small businesses</a:t>
            </a:r>
          </a:p>
          <a:p>
            <a:pPr algn="l"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</a:rPr>
              <a:t>Main goal is a fairer distribution of income</a:t>
            </a:r>
          </a:p>
          <a:p>
            <a:pPr algn="l"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</a:rPr>
              <a:t>Examples: Israel, Sweden, Canada, Denmark</a:t>
            </a:r>
            <a:endParaRPr lang="en-US" sz="3000" dirty="0">
              <a:solidFill>
                <a:srgbClr val="000000"/>
              </a:solidFill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631"/>
            <a:ext cx="2792413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Socialist countries enjoy high standards of living</a:t>
            </a:r>
          </a:p>
          <a:p>
            <a:r>
              <a:rPr lang="en-US" sz="3000" dirty="0" smtClean="0"/>
              <a:t>Pro: Focuses on the greater benefit to society</a:t>
            </a:r>
          </a:p>
          <a:p>
            <a:r>
              <a:rPr lang="en-US" sz="3000" dirty="0" smtClean="0"/>
              <a:t>Con: Does so at the expense of higher taxes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70668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Main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dirty="0"/>
              <a:t>Economies vary when it comes to government involvement.  The relationship between government and the economy has been debated since America’s historical beginnings.</a:t>
            </a:r>
          </a:p>
          <a:p>
            <a:pPr algn="l"/>
            <a:endParaRPr lang="en-US" dirty="0"/>
          </a:p>
        </p:txBody>
      </p:sp>
      <p:pic>
        <p:nvPicPr>
          <p:cNvPr id="4098" name="Picture 2" descr="http://www.stlawu.edu/sites/default/files/page-images/1economic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00257"/>
            <a:ext cx="4479515" cy="319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9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 smtClean="0"/>
              <a:t>Mixed Economies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251520" y="1412776"/>
            <a:ext cx="7772400" cy="5002088"/>
          </a:xfrm>
        </p:spPr>
        <p:txBody>
          <a:bodyPr>
            <a:normAutofit/>
          </a:bodyPr>
          <a:lstStyle/>
          <a:p>
            <a:pPr algn="l"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</a:rPr>
              <a:t>In reality...</a:t>
            </a:r>
            <a:r>
              <a:rPr lang="en-US" sz="3000" dirty="0">
                <a:solidFill>
                  <a:srgbClr val="000000"/>
                </a:solidFill>
              </a:rPr>
              <a:t>n</a:t>
            </a:r>
            <a:r>
              <a:rPr lang="en-US" sz="3000" dirty="0" smtClean="0">
                <a:solidFill>
                  <a:srgbClr val="000000"/>
                </a:solidFill>
              </a:rPr>
              <a:t>o modern economy follows any one economic system</a:t>
            </a:r>
          </a:p>
          <a:p>
            <a:pPr algn="l"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</a:rPr>
              <a:t>Most countries have a blend of all of them</a:t>
            </a:r>
          </a:p>
          <a:p>
            <a:pPr algn="l"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</a:rPr>
              <a:t>Countries can be classified on a spectrum ranging from free enterprise to communist based on government involvement. </a:t>
            </a:r>
          </a:p>
          <a:p>
            <a:pPr algn="l"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</a:rPr>
              <a:t>United States has many features of a capitalist economy, but also blends some socialist aspects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Features of American Free Market Economy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3000" dirty="0" smtClean="0"/>
              <a:t>Economic Freedom: 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individuals have the right to choose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z="3000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3000" dirty="0" smtClean="0"/>
              <a:t>Competition: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more than one producer of good/services insures choice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z="3000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3000" dirty="0" smtClean="0"/>
              <a:t>Private Property: 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individuals have the right to own their own property, including business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3574832"/>
            <a:ext cx="24765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36576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93543"/>
            <a:ext cx="51054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80728"/>
            <a:ext cx="7620000" cy="4800600"/>
          </a:xfrm>
        </p:spPr>
        <p:txBody>
          <a:bodyPr/>
          <a:lstStyle/>
          <a:p>
            <a:pPr marL="609600" indent="-609600" eaLnBrk="1" hangingPunct="1">
              <a:buFontTx/>
              <a:buAutoNum type="arabicPeriod" startAt="4"/>
            </a:pPr>
            <a:r>
              <a:rPr lang="en-US" sz="3000" dirty="0" smtClean="0"/>
              <a:t>Self-Interest: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individuals make </a:t>
            </a:r>
          </a:p>
          <a:p>
            <a:pPr marL="609600" indent="-609600" eaLnBrk="1" hangingPunct="1">
              <a:buFontTx/>
              <a:buNone/>
            </a:pP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	decisions based on what is best for them</a:t>
            </a:r>
          </a:p>
          <a:p>
            <a:pPr marL="609600" indent="-609600" eaLnBrk="1" hangingPunct="1">
              <a:buFontTx/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 </a:t>
            </a:r>
          </a:p>
          <a:p>
            <a:pPr marL="609600" indent="-609600" eaLnBrk="1" hangingPunct="1">
              <a:buFontTx/>
              <a:buAutoNum type="arabicPeriod" startAt="5"/>
            </a:pPr>
            <a:r>
              <a:rPr lang="en-US" sz="3000" dirty="0" smtClean="0"/>
              <a:t>Voluntary Exchange: 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individuals may freely buy and sell goods</a:t>
            </a:r>
          </a:p>
          <a:p>
            <a:pPr marL="609600" indent="-609600" eaLnBrk="1" hangingPunct="1">
              <a:buFontTx/>
              <a:buAutoNum type="arabicPeriod" startAt="5"/>
            </a:pPr>
            <a:endParaRPr lang="en-US" sz="3000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buFontTx/>
              <a:buAutoNum type="arabicPeriod" startAt="5"/>
            </a:pPr>
            <a:r>
              <a:rPr lang="en-US" sz="3000" dirty="0" smtClean="0"/>
              <a:t>Profit Motive: 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individuals are driven by a desire to profit (make money)</a:t>
            </a:r>
          </a:p>
          <a:p>
            <a:pPr marL="609600" indent="-609600" eaLnBrk="1" hangingPunct="1">
              <a:buFontTx/>
              <a:buNone/>
            </a:pPr>
            <a:endParaRPr lang="en-US" dirty="0" smtClean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471" y="201240"/>
            <a:ext cx="1291841" cy="129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69160"/>
            <a:ext cx="20193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08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Features of American Socialist Economy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3000" dirty="0" smtClean="0"/>
              <a:t>Government regulation of some business practices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Ex. Wages, labor hours, 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safety practice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3000" dirty="0" smtClean="0"/>
              <a:t>Government limits certain choices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Ex. Cannot buy or produce certain goods/services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3000" dirty="0" smtClean="0"/>
              <a:t>Government provides aid to the needy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</a:rPr>
              <a:t>Ex. Medicare, Medicaid, welfare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941179"/>
            <a:ext cx="2819400" cy="6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64904"/>
            <a:ext cx="2698750" cy="102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72113"/>
            <a:ext cx="1333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59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Economic Systems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87113"/>
            <a:ext cx="3779912" cy="277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98" y="1700808"/>
            <a:ext cx="7620000" cy="4800600"/>
          </a:xfrm>
        </p:spPr>
        <p:txBody>
          <a:bodyPr>
            <a:normAutofit lnSpcReduction="10000"/>
          </a:bodyPr>
          <a:lstStyle/>
          <a:p>
            <a:r>
              <a:rPr lang="en-US" sz="3000" i="1" dirty="0">
                <a:solidFill>
                  <a:srgbClr val="0070C0"/>
                </a:solidFill>
              </a:rPr>
              <a:t>Economics</a:t>
            </a:r>
            <a:r>
              <a:rPr lang="en-US" sz="3000" dirty="0"/>
              <a:t> is the social science that analyzes the production, distribution, and consumption of goods and services</a:t>
            </a:r>
          </a:p>
          <a:p>
            <a:r>
              <a:rPr lang="en-US" sz="3000" dirty="0"/>
              <a:t>An </a:t>
            </a:r>
            <a:r>
              <a:rPr lang="en-US" sz="3000" i="1" dirty="0">
                <a:solidFill>
                  <a:srgbClr val="0070C0"/>
                </a:solidFill>
              </a:rPr>
              <a:t>economic system </a:t>
            </a:r>
            <a:r>
              <a:rPr lang="en-US" sz="3000" dirty="0"/>
              <a:t>is the method used by a society to produce and distribute goods and services.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000" dirty="0"/>
              <a:t>Each system answers the 3 </a:t>
            </a:r>
            <a:endParaRPr lang="en-US" sz="3000" dirty="0" smtClean="0"/>
          </a:p>
          <a:p>
            <a:pPr marL="1143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000" dirty="0"/>
              <a:t> </a:t>
            </a:r>
            <a:r>
              <a:rPr lang="en-US" sz="3000" dirty="0" smtClean="0"/>
              <a:t>  fundamental </a:t>
            </a:r>
            <a:r>
              <a:rPr lang="en-US" sz="3000" dirty="0"/>
              <a:t>economic questions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3000" dirty="0"/>
              <a:t>Level of government involvement </a:t>
            </a:r>
          </a:p>
          <a:p>
            <a:pPr marL="11430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000" dirty="0" smtClean="0"/>
              <a:t>   varies </a:t>
            </a:r>
            <a:r>
              <a:rPr lang="en-US" sz="3000" dirty="0"/>
              <a:t>across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58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nBs12.gif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t="-7252" b="15649"/>
          <a:stretch>
            <a:fillRect/>
          </a:stretch>
        </p:blipFill>
        <p:spPr>
          <a:xfrm>
            <a:off x="5004048" y="1556792"/>
            <a:ext cx="3424681" cy="3096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363272" cy="1162050"/>
          </a:xfrm>
        </p:spPr>
        <p:txBody>
          <a:bodyPr>
            <a:noAutofit/>
          </a:bodyPr>
          <a:lstStyle/>
          <a:p>
            <a:pPr algn="l"/>
            <a:r>
              <a:rPr lang="en-US" sz="4400" b="0" dirty="0" smtClean="0"/>
              <a:t>Fundamental Economic Questions</a:t>
            </a:r>
            <a:endParaRPr lang="en-US" sz="44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1844824"/>
            <a:ext cx="7772401" cy="4860776"/>
          </a:xfrm>
        </p:spPr>
        <p:txBody>
          <a:bodyPr>
            <a:normAutofit/>
          </a:bodyPr>
          <a:lstStyle/>
          <a:p>
            <a:pPr marL="342900" indent="-342900" algn="l">
              <a:buAutoNum type="arabicPeriod"/>
            </a:pPr>
            <a:r>
              <a:rPr lang="en-US" sz="3000" dirty="0" smtClean="0"/>
              <a:t>What should be produced?</a:t>
            </a:r>
            <a:endParaRPr lang="en-US" sz="3000" dirty="0" smtClean="0">
              <a:solidFill>
                <a:srgbClr val="000000"/>
              </a:solidFill>
            </a:endParaRPr>
          </a:p>
          <a:p>
            <a:pPr marL="342900" indent="-342900" algn="l"/>
            <a:r>
              <a:rPr lang="en-US" sz="3000" dirty="0" smtClean="0">
                <a:solidFill>
                  <a:srgbClr val="000000"/>
                </a:solidFill>
              </a:rPr>
              <a:t>2. How should it be produced?</a:t>
            </a:r>
          </a:p>
          <a:p>
            <a:pPr marL="342900" indent="-342900" algn="l"/>
            <a:r>
              <a:rPr lang="en-US" sz="3000" dirty="0" smtClean="0">
                <a:solidFill>
                  <a:srgbClr val="000000"/>
                </a:solidFill>
              </a:rPr>
              <a:t>3. Who should get it?</a:t>
            </a:r>
          </a:p>
          <a:p>
            <a:pPr marL="342900" indent="-342900" algn="l"/>
            <a:endParaRPr lang="en-US" sz="3000" dirty="0" smtClean="0">
              <a:solidFill>
                <a:srgbClr val="000000"/>
              </a:solidFill>
            </a:endParaRPr>
          </a:p>
          <a:p>
            <a:pPr marL="342900" indent="-342900" algn="l"/>
            <a:endParaRPr lang="en-US" sz="3000" dirty="0">
              <a:solidFill>
                <a:srgbClr val="000000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000000"/>
                </a:solidFill>
              </a:rPr>
              <a:t>Each economic systems answers these questions in a </a:t>
            </a:r>
            <a:r>
              <a:rPr lang="en-US" sz="3000" i="1" dirty="0" smtClean="0">
                <a:solidFill>
                  <a:srgbClr val="000000"/>
                </a:solidFill>
              </a:rPr>
              <a:t>different</a:t>
            </a:r>
            <a:r>
              <a:rPr lang="en-US" sz="3000" dirty="0" smtClean="0">
                <a:solidFill>
                  <a:srgbClr val="000000"/>
                </a:solidFill>
              </a:rPr>
              <a:t> way. </a:t>
            </a:r>
            <a:endParaRPr lang="en-US" sz="3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404664"/>
            <a:ext cx="7772400" cy="594360"/>
          </a:xfrm>
        </p:spPr>
        <p:txBody>
          <a:bodyPr>
            <a:noAutofit/>
          </a:bodyPr>
          <a:lstStyle/>
          <a:p>
            <a:pPr algn="l"/>
            <a:r>
              <a:rPr lang="en-US" sz="4600" b="0" dirty="0" smtClean="0"/>
              <a:t>Problem of Scarcity</a:t>
            </a:r>
            <a:endParaRPr lang="en-US" sz="4600" b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04799" y="1484784"/>
            <a:ext cx="7772401" cy="5220816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000000"/>
                </a:solidFill>
              </a:rPr>
              <a:t>The basic problem of economics is the</a:t>
            </a:r>
            <a:r>
              <a:rPr lang="en-US" sz="3000" i="1" dirty="0" smtClean="0">
                <a:solidFill>
                  <a:srgbClr val="0070C0"/>
                </a:solidFill>
              </a:rPr>
              <a:t> problem of scarcity</a:t>
            </a:r>
            <a:endParaRPr lang="en-US" sz="3000" dirty="0" smtClean="0">
              <a:solidFill>
                <a:srgbClr val="000000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000000"/>
                </a:solidFill>
              </a:rPr>
              <a:t>The idea that humans have unlimited wants, but only limited resources to satisfy those wants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8" name="Content Placeholder 7" descr="water-scarcity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788024" y="4005064"/>
            <a:ext cx="3259088" cy="261595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Vocabulary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5069160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rgbClr val="000000"/>
                </a:solidFill>
              </a:rPr>
              <a:t>Goods – things that people make</a:t>
            </a:r>
          </a:p>
          <a:p>
            <a:pPr lvl="1"/>
            <a:r>
              <a:rPr lang="en-US" sz="2700" dirty="0" smtClean="0">
                <a:solidFill>
                  <a:srgbClr val="000000"/>
                </a:solidFill>
              </a:rPr>
              <a:t>Clothes, food, cars, furniture, etc.</a:t>
            </a:r>
          </a:p>
          <a:p>
            <a:r>
              <a:rPr lang="en-US" sz="3000" dirty="0" smtClean="0">
                <a:solidFill>
                  <a:srgbClr val="000000"/>
                </a:solidFill>
              </a:rPr>
              <a:t>Services – things that people do for others in exchange for money</a:t>
            </a:r>
          </a:p>
          <a:p>
            <a:pPr lvl="1"/>
            <a:r>
              <a:rPr lang="en-US" sz="2700" dirty="0" smtClean="0">
                <a:solidFill>
                  <a:srgbClr val="000000"/>
                </a:solidFill>
              </a:rPr>
              <a:t>Electricians, plumbers, hairdressers, doctors, etc.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429" y="1340768"/>
            <a:ext cx="3600400" cy="239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6" name="Picture 4" descr="http://alurasolutions.com/wp-content/uploads/2014/10/itservic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00" y="4141909"/>
            <a:ext cx="3600400" cy="271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Economy</a:t>
            </a:r>
            <a:endParaRPr lang="en-US" dirty="0"/>
          </a:p>
        </p:txBody>
      </p:sp>
      <p:pic>
        <p:nvPicPr>
          <p:cNvPr id="5" name="Content Placeholder 4" descr="61116-004-1696BFB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6771306" y="4241061"/>
            <a:ext cx="2372693" cy="261694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321105" y="1719049"/>
            <a:ext cx="8064896" cy="561662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Economic questions are answered by customs and traditions – the way it has always been done</a:t>
            </a:r>
          </a:p>
          <a:p>
            <a:r>
              <a:rPr lang="en-US" sz="3000" dirty="0" smtClean="0"/>
              <a:t>Children work the same jobs parents worked</a:t>
            </a:r>
          </a:p>
          <a:p>
            <a:r>
              <a:rPr lang="en-US" sz="3000" dirty="0" smtClean="0"/>
              <a:t>No </a:t>
            </a:r>
            <a:r>
              <a:rPr lang="en-US" sz="3000" dirty="0"/>
              <a:t>p</a:t>
            </a:r>
            <a:r>
              <a:rPr lang="en-US" sz="3000" dirty="0" smtClean="0"/>
              <a:t>rivate property – everything is communally owned </a:t>
            </a:r>
          </a:p>
          <a:p>
            <a:endParaRPr lang="en-US" sz="3000" dirty="0" smtClean="0"/>
          </a:p>
          <a:p>
            <a:endParaRPr lang="en-US" sz="3000" dirty="0" smtClean="0"/>
          </a:p>
        </p:txBody>
      </p:sp>
      <p:sp>
        <p:nvSpPr>
          <p:cNvPr id="8" name="AutoShape 2" descr="data:image/jpeg;base64,/9j/4AAQSkZJRgABAQAAAQABAAD/2wCEAAkGBxQSEhUUExQWFRUXGB0YFxgYGBgYHRccGBoYGBgaGhUcHCggGB0lHBcWITEhJSkrLi4uHR8zODMsNygtLisBCgoKDg0OGxAQGywkHyY0LDQsLCwsLCwsLCwsLCwsNCwsLCwsLCwsLCwsLCwsLCwsLCwsLCwsLCwsLCwsLCwsLP/AABEIANYA6wMBIgACEQEDEQH/xAAcAAACAgMBAQAAAAAAAAAAAAAEBQMGAAECBwj/xABCEAABAgQEAwUGAwcCBQUAAAABAhEAAyExBBJBUQVhcQYTIoGRMkKhscHRUnLwBxQjYpLh8YLSFUOissIzU4PT4v/EABkBAAMBAQEAAAAAAAAAAAAAAAECAwAEBf/EAC0RAAICAgEDAwMDBAMAAAAAAAABAhEDIRIxQVEEE2EiofAyccGBsdHhI0KR/9oADAMBAAIRAxEAPwDzASWiRMsNzMRzZHOOhh7RMoEzOHqFilQ6/SOZSEp9opHLnHC8MQaVbnEZkU56wDBalgnKkiMnKyC9YgRgc3s3ERfuTmprGCd/8Q3iGaXrHX/Do6wslrE3NNoZUK7B2bSJO5dolmS3iSSlqh6RrAkDTJTn5xJJw5voDDMSgQ+W+sSS0BmAMDkNQuky6xMtDeUSqSALdGjWZJTQnMTUNRusYJCA7mIkSyTyg9EgMQ9dmiJEopNjfaBZiJeEJDgUAqdojlyS0GzcwHstHaKpr5xrNQLhxvBCPrEkkBrax1MYl2asKE5Sh6xEqRXrBA6N0jnK7PGMcdywoKxmSlokUoOxJ5RtLWjGB1praO0pvEM41sY7CwA0EBJlo0DrZmFDvHctTlqxoi4cxgnOHYg6RJlEDo8JoOr7QSJnKMACMxJFqxiC5AAr840nE5Sf4aYydivEMqQAGdn+cMgE3eZVhLczyjqfU9axH+8gucnx+sakrBNQeVYASdLCgiEJqDWJpKRVTGm5jZWDXKQL3jWY675DVBiBBBc3rpGlqSXYERrBy35gG1oBiZQF7mNywC8FcP4TMxEzJLQTVhy6x6j2f/ZzKlB5xzqDUsBv9IDdGPMsHg1rbKlSugPzgn/hE1nMot1HyePdcJw5EtICEBIBOmgdnOt3iRMkFqA3PyYfL0heTDR864lBQplpKSbAgg/GNyECpIY6R7zjeBSJgKVoSompproOceX9ruyCsMe8QXl7Xy+e3LT1YqQCuIUwo0cyptc393iHKwrE0lAAghOpiSrxGOApg28aGJ8IprHQmBW/pGMRJS3OJiRSOJhjhZFoBjtZjnNSOJlojNL9YJgjNvHPevEecEs0RqUE1MYxzPXVqx3MYV0gSfOABIjlc12r66waAHpV0jpc0faABPbrEc1ZNdBGo1hQXU6xL3o5wvSur+cT98DGaMc4umlHiCWlSXZt668oazsAlRufTeDDg5aQM3iepFmEDmqNQo4ejOlRAflsekdzUKcDKPtDng/D0Z1FDurTrBWIlyxMILAM1RtzhHlqVGS3RX5RdBBNbN8IInYQoTmfyjFCWlZJBKXpSGAwyO5dRNw27Q0ppBoTLw5IcPmNWbSGfZzsrNxkwIS4AqojQak/r7QTwdeeezENRt9Y9q7O8JRg5ASkfxF+KYTVyebWD9LwvuPoCtnHCOCScJK7uUnQOr3lHcnzg1eJL9f182EYSHbMAL3AJa99IXYzEy0eyqtMg1J5C5vEnIqkOE4oOyhyf6ER0ttFN+rwpkzUKSFO5UHA0FN9/jHWG4iCBDxku4rQTKl1YE8z9zHeNwqZssoIcEbfLfp6wN34VUEFjz+8GJW+55CgjNgPF8Z2OxCVzBLlKWgKOVmNBpd3FoTz8BMlqKZgUgs7FJSWPIx7lKxQEyYjVTKABAo2U1B5COeIolTU5ZoSpI0IzM+r3T1jqhi5xTQjdOjwQSSDSo3iWWHckxZ+1nZHuEmZh1rMupUFVyA1fOAxSLVr1irLkB2NgxJBqfKJzi4umMtkJmi3xMTSEBVHDwVheA5wTmo9Pmx2McSeEKSpgSFkt0HSJ84+Q0zg4Nd2obRNKwAUa0Orttp5wy4fw1SXzK8JSc2tRqNidogxYysARzc1/wAwnO+gyiqsAx/D05kCWrxKqa2/VYVTVjMUggsWFNoecPy97mJLhza50FYlmcDC5qSDkDO1NXJ83hufHqBruVOcQaWPwhhicIBKlq94k15ClvOHR7LJBBKxla2pI2iPGcLIChMYBvAxsRp94bmnVAUSuTJNVataCBgyUqAGYMDTSGqODKUj2g9wX0OhgzDyRLGRw7eI/R4Dya0FQ8ldXhAAP00CmWoRZv3IKWwISg2go4KSaqJzatBeWgLHZuZw9eUFAbNcUaj0PSsJ8ZKUMgU4e1Not/ApgVLUh6pNeTvAWPwmbKTpRvrHJDK45HFkradAHZmYO8WoiiUf484hCO9Ci5JzV83ZukG8PUEoWXDWFLNuYYycO6SUgMQPgTT4wZy4Tcv2DJtFTDmYEXJUwEPZ2CJIBbKBSvxIiPhfCss7vFoOapBe19IbzZKVJUS7qa2lWjZsjUkjStKxh+zvhKZk0zlWTRJCXryoaUvyj0qaplM+YgXy/QighN2HwqZWGSAcpJLsKmp8zB/E8UygA4JZiXqWJavslvOukWb0UgCT1KBU1rrJqVAAskbVD7X3hBg5KyzlJWqpUGcgfIHlTSHPdMXZyRV60P6MYJcuSFFWWWkXNuVBrY+kTrZSzJk9MmUSKMMqaamghRIX+gWhZxTjAxCw1JaT4Rv/ADFteUTYZVr/AD/vGvZqHKVcz+ucMsOgsKBQ5qeE2HmdaenpDvCKpUAjcfUQ1C9BJxMgYpJyZWQQG3JCg5AfTTzpBSp5VXKkKGlCRf4HrFYxfGM09WQgJzNU1pa7tbY6WDGDOHTxmNcz1cFVGro7+ZfalB62BVjSIy6jNWJUUnMabakNVLfQk60ik43gKUzQqX4pS3P5aVT5aciItGLACyzkqFHsPavve3yiObLWuXMASCWOVhqBTWr/AFifqoOUNdRd1orPD8NlSoi2Yqe/QCBJy1qIUUqDKoqz7czDScjLhwM+VTByN9uscoRmkIcl67Oakx4ynW35opfFAHabFKloRlD5nJ5W+8BYKUlaQQcqzZ2obQfxwFcuUX90k7+kQdlsKVhVMtxUNdqw0ZqOG/zqBypBHBcCpMwFZCmJ5n1gsLJWBrmtsn/MELlBCyAWyoY89IVcIxJXPLFne9HbbUxJyeS5fA0basCxq5neqNwPZBAu+kcKxpqF5Tr6aR3xCaXUpLNmIPX/ABC3EAKaigWqxDDlHdDaQ10HTMeADlZNmAEDKxZU9QDu3yG8LEYKYkO3ro0d4mWqhSLhz1iiigcmHImrJZrdBWMUVPUOeUK5U1bsx5PHC1qeoLweJrPQuCTJYWoe+QxcMT9DDSZhBlJdiQS2xgORMW4IAygEktap1bZo7M1Tqd+W1tI86e5chXE2eAFSconywkigAF4IwPCZkkHNMQsOwy6dR1hDw9Cpipj6inxeDsBIKVAqNCHAtWkXz5YuLjWxWg/E8Omsci0lVgMwF+UES+FKCUhTO1SOReE6cIO8KwOr/BoMkzilKiFGm5NGP2iWTJGa6b0F7Re+AhQkhKRQEh/ZHtFypdz0ERcbQFoUm4oHALFTuMvIDOT1vso4NxRLqQtyElwgFgomoffpa7w8nKVNSeniNkoBuB+ItR+fkbLcUx4spWJ4piJRKEzCwepAP4hch/xekKcViJk1RVMUVHnp/psIsXEsEvxrKXqgAMxBVMKmI0IQsOOcLZfDiSCAfZd/ykBR9C0TplrQvkpLtr+v08NsGolhrz+sSq4QR6t5GohhL4SSMyq6KFm5wyQrYRg0g2vr1359YWdteMpweGUsUmq8KRuTDDH4+Vg5SlTFhOUBibnYczHj3aXjhx88TFeFIPgRsAbtpS8Wxw5PYjGWAxGVQUseEpTXmoA68xpWukWrA4wkgJok1S5pTXa5Fau42in8QxCStKQaGWlJ9Caevy2h1wudmQS7FNTSoGtT5t0BaPTWnRNu9lqxYDAXoHPhoNU+R0+dYgk4hIIynKA1fDWrWBPyjO/8KaeEnKoXYkaBq1D08ucC1BCFKKSLj3wH0oWG3rDyFRJjcH36myHLc5SxJ1+NY2rhqzLyy0kK0SdLwDh1mYgglijxAi7WUKdAfWN8SmkoQy1VAqCQfWPDzpckq7j02ghPA1zkBCjUU0L8uUG4fhxkggBgz3EJ8biimXLAeoY+L4vrHXA5xMtYJUXpfaIzr2nH5/k3E7nSVKzTEsXZhr6HnHOF7OLCsxLKGrCj3rA0pNVO9rZv7RHw2cSsB1U0KiX8ovCcI3rwNToOw/ZYZiSpGU1IJ13Ig+Z2alBBZEtSuVvnFexGHIJL87i3rA05awAymH5voDFo5ovobgxtL7KJNVe81MwATHHEOz2HlKCDMZV6KBpsDCAKW/iUSOto4XJzkNtSsNzQKZYBwqSFeBaWKXBNVett4NHARqiWo7lQrFQTIG8a/dufxMb3EaizzsQS6CSyzlbkKfOJZExjlBLNTpt844kSv4xdmvbdyG+HrEPF/DMkigGYAkDQmv8A3R5zm5JRvsSb7HMqf3c1Y7sskuVMbG1LQ0mrASlRFBbzqPg0AGWCtQIDqQC9XLBj8QPWJZ6j+7ktVgf15Qs5KTjXXRuV0ZwzFBZmJ/CXHQ/3+cTju1+wSxHicf3hH2fUsTswSSn2VU/Ew+oMM50taSaAFwkVBJBNC3SK1wyNUgvqElaZU0KzKzuAaUYilIs/CeKCaoMoBI0JqVbnkNtfjFN4vhFiYhb0IJ80JKmPVqQJhZj5jnCagsc1G1oOcVjl5K0hlKuh6gtSJigEVRLVQ/imFwVHcB1dTm2EdS8KgBTDwpAljpR+pLh+hjzTC4+elYIWvI9PEzg0LG4cRJ2n4muT3YSpWUlT/wARVajLrS5hlJOfEdS3R6BxOfJlJV3q0o8SS5IFspP1ince/abIlBScOkzlH3qhIo12c20jzTjHEcy8zVtvT6wilTlFTAPmNufKLxxLuByoc8Z4tPxUzNNU7nwiyR0H1jnuFkMEEE3JIeAF+yUuCx0+8H8O4goCviI3On6+cWjSZlbVI6xqShSAW9nTS7D4RYuEThmBJ9oO3oD/AOO1zCPEI77Oo3CaDpWDuHrYOKkF/o/11i7duxarRbpc7+GxokLAOlHFR5AKfn6x9oMaMwlucpPif+V7vp+qi0WHmla0tRk5yH/Duai+XW0K+JziFEq9kpDDqzXrQP5vDZJfSBId8JbMCC4P1DGJOOSMrJ/VTQxW+HYoJUCk5d60i14pJmSkl3qzu4GoPIUMeZlWr8DI5xGFzIQw9kV+Af1IjjhEuuUe8W+EHIkKEpYZiEk+TgiA2yKIFxXo1B/2x56nyi4mUkyFOHKV1F3D+Zv6Rx3AQp3uRDbEynBU7eIKbrcfGK7isWO8bQHeGxyc+hoyuzJ8pOclxm2pAqlJS4EQ4qYVKJY3DN8YOwvDzMVL8Kkgkg0LChId4674xtjXogxCil8wDsCA4PR/tGJImAklidgGjqfgWWu7ZiACDEKcQuWTkUzUBpGu1oyls5XiTLISACBuBHa5xJdwH5Rk7jU9x/FJ9PtGp2JnAl1KB6vesCpd6/P6GssiE5ZpDirkAkBwGf6+kc47hpm5ahLUJJrdLNuY7xmLly5yStJN0uA7Ak86XvBOJmgAOkVUkNW+cJe/MGPM5STjJEHpoFnYHKUM5KRX5fIqggslBdyGLvqHGvSkZPxGaXmIS5DhzRwRrGYLFOjNyc0oCk+JuoA/qjLlSb87MkdcKHhQQxBBS+6WzIUW1ozaGBsfhUmZnVm8NKNsWvrSHeGkZXF2ch9dSH9TAk+SXNCX8PXR/PfrE4Zf+TkgfKAZviw5v4QopfUMQfgRFdwM4d4HFCyT0NHi4JwCspQaBWYcwDR28gYr6uz5QA5VmP8AK4LEijkU5mOz084tSTZSPRjLE4VIRNISB4SRQaGvyhD2jlGZh5awHyrANDTejb5fJous6UO7UVkVQQSUg1UBcC9Yq3E+IplEy0o8ClObhg1PC24EJ6XJJv5T/wBBgnZRJ/DVksAahqN+rQpnSRLNb7bPqYtOIxhbw2rXWgP0EJMXhFTDnCfFlS46i/U7x68J+R5oUy5mUk1Y3hlw+anJNCaqoeiXb5n5QJiJGRwq9HEWXsNw1K1TM5BQkKQUanOwJJa38Ma3GmtHkUFyJ0xVhcapiLbxYeF8PORBRVKk+jgv8QBypAHEuD/u0wJfOFAsqzVsRuA0OeHYCZh0qPejKqWRlSQGdy7v09YtGcZJUZJ3sYIQZUtyQVEEnkWIYG2u40hFx1ac6ElRDoCht4iqphniZiCGKsxLuL66EDc7wD2skgKlOKBGR/yE/eBk/SEBkSTsFc0l/hcRYeAEJUASpNebeYioplkVTUQwwePL5VFTdTHK1aCesYaTRiTVKk/At84gOFSSVF6Ka16f4fp1irp7TDBoBYzUE+EAgKSprFzY71tzh9wfiS8QnOqUZaVgKT4wp7liBUW1jw8vp8mFt9vOifFomEqharWO7N9YqiMEpRYKlk/nT83i5YcgyhWwKSf1fbyikKlZS1FAa1aOj0VvkNjfUixEqYithulQI9UmLH2bw685K1K1DZioFqPW/wDiK62VTggn9coufZ9WZIWdUgHqnMD0cZaRT1kuOI03oHxWXvglSQoWJNnL5Q2v9oV8SSmWCAge6Kh9V1bN/KNIY8faUEqDk53NSHrm+w84G7TywoMk+6hXqpYf/qjnwS/R4f8AD/2LHyV1eFdbOkBhYpFxsTFtl8JSoOoOSSfiW+DQtxGAScSEhIYBCdBVhVrmjRYl4hKPCVAEAUIVtS3KD6nNKSjx/cLt9BbjMNJUSVGbn0yhNnc3I1JFDpHS5AZIIWkBh42CnGVj7Rf2QYbqzqoMEZ1dVlIDb0Y+cRyRNLvJSgAgFOYEJJNGsa7xecH7cdL7/wCAPYtmyJSkKlkrISHUBlfX2XuTz5RrCISAWEzK1GYK3uzCwENp0uYKnDyUBQbOFVrbf4mCTh12TKwhNmWphTWg+kFYJcuK+H38BbVAhm1JSlSmDgZmdg9S2vSIMWuWHUp8oZWhuKeYNIaSZSkzPZlA5KBJJQGcMC1qiAgS5OVAqKZSUuTs1bxyRwJdeqf8mi9ESZiSElNzup2f16sN4U8V41kWUZZBa5WZxJLVJSlQSNrRZ8aFJSgqCAQX8KFJtuFaROOH4lVUKSEmzyJaqfmzh/SO703p2ssqf2M2VzhXFc8pZCZPhBolK8u4cKLkOS8U3tVxdJLpSgB7j3tKekepY/BTUpSJikkhzSWEvs4ClCkVXjXZRWLJdQSMwJURU2JpSlfNhBWNQztDwkqs87kkZEpSRmeg6Nfbb/EBzcUy/CfZLW9p9Xix8bQiQrusqdWIIqXYUF7ij0itTpwCiTUXLn5iwIjojux5dBmMVn8KkJIN6fMH6GD+G5JebKkjMoqJcmrOWfS584TyZuVikhlNt8dPjBYnTFZlBJISAVMDQHU7Cl4k4vsJJNUgnjE9KwxuNRenn9YmRPPcJBBfJS5pVn0fKRptCOfNzA/e3m8Wbh0pGSUvOFMEDKWYFqg32A/xXpwXexIttmsDhkCqgygCwOpOpFPwhusTcX4audLBlgryEu1SAWIoK6bRJiJ6kkksXALPWm5eLT2OSTIWs0eYQBX3QgaUNzWG9VmcMTcUNLR5LMSUqIIUhQ5H4xpWOA9pn3BBf7ecer9rOAHFYVSgDMmpfug6goMcpbMog2Jys5bdo8Vn4dSCQpJBBIIIIqLiuvKFh9Ss0dhePxJmJ2Ggu3OPTeyPE1Lyy0ZlJEpILA+E1UCWsCHikdl5CFFOZIJGa4eypX++HuEx6cPOXNUDkMwAhKil8oYCm3jLcmiGZxneOgSmr4lzwfesoqzqJNHBfW3kAfPnCmfg5hvKxX/yGnm4h/hlImICkqCkqTmBCixer8rwvxGEkywlSUnNmAPjWp96FAAqNzHHi/7yfX9xHLjYpRwwJUnMiaHIclhloDtuW8jDbs0hSO8QXYLpV9aj4QfKQhnPepZh4VlGhOsvkYLQlrGaa++XAZ20DGB6mpYnvfjx3/sFOxF2hSMyTR6iqc170NLZfQxKEgISpQf+GlLFIFcuxD3akG4nEJDk941mRMQjf8Sgf88oHM0lgCthXxEKU7e8Rcj7RzyXHDCzXSSBkAfvAUw9sE+SWA63+EJOJzT3q3JvFhPExKZpq+n8JXJruNbDWJTMJrmIfkPtHQqxpN70GMqG6EKSGSqpDUW3ympgabKWlCtia+Naq7lphBL7g2hynBKqwURtn+ikfWIJ+CI9xmINkm5bRQ3j0JYvo/P8CpizuJilBCyaM7mcX0DAgt5ekT4jh6FAlRUa2MxZ+C5ReCMASZqrOCNG+WaHYC29pvMf/XD4cadv80ayn42WhICUChenh5aZR8onRgkOMyFmtQDcZdA+8TY4Ezg5BIq7vVxsBB5llKku52KQs1I1c/Ixwxx8ssmvI7apCZeBlJKlJkTkBiE5iaqNixWXgpGAkZEhUqeCwzEGaHOv/MAZ4JxylLCUn2iXAUEh2qXqfjHczvQaTsMjcKS5f+oesduOC9yQlgMjCSUlkpUASxzKSbs7us841g0pzLBEtTFvFla43UKOILTnDHOlVboQWHz+cZhcG+ZRWQTyTdgTQjdxHK8S9y68jctFUxXZZOKxCFrCMqc2ZKaBb6FlOAC+opTSKP227OjD4pYQkJSsZgBZKdQOQaPYsJhm98quXZI1OyGikftMk5paVkn28jmrJI6D9CLQl/caM3Z5bOmZcpABY20IFG6UIi59gpi5mJGXK8wE+JOcAhyQU6ggG394peNmgkKTYDL5XH1rFn7CYkDE4cu3iyHK7sspGgOj+sVlHSDK2WPi37OFkLVK8KwT/DZZDXYEpc0ZifhVqvJ4ZOklUuYO7UQFsSHAqxo7P8use6YiSpTFiVD+dI+ChHjna1TYrEBi/eHmQyfCCdaN6QyjxkTgrdizEzznUyyba3ZnYPap9I9T7MylS8HIKhQgzNLKU4Nvyx5VwfAnEYiXJS/jVU7JDlZ8kg/CPYcckZQhACQhLFhYpFEhrgBniHq5P29DZH2J+HFYQKbzD7GpsHTd2ijftM4SQlOIUxC/bAIJJBdIcABL0c7A9It+Ew6ypKGT7IKrjwj2QWFKu/8AcMXx/hhxGGmSe7l+IeFQVMJSoVSojJZ21qHENiTlDd6JxPGuypBzFmU4NNM02Q4A2ZBjntTOytLFiVLP+osP/ODuy2CKJqwoFJDApN3dRV6FDefKEXaSaF4iYQaJOX+mh+LxKKvO/wBinB8z0b9mqiJEuW9VBSkhnuoEuT+YFvzQ87SYUSwHCXKwAcqAWqbgWrFDxWOXhZGFCS0yXLRMVl1yuJUv/VMUt/5UGL3xXiScVIw00MM7HKLpNlJPMElJ6GI8U8c597/n8+wsotkk2UO8QgAOSCWAF92FaPd7wx4hhwhNEhL0oEjbZI/TQJwyTmxCpilDKl2qA5tY6N84M4xMT4UBTu50YMH03iftt4ZS8v7dAQ03YFiZCcgWUK5lpRBauqSd+cQYRNCa5rFmYcrevODpUvvMqc1EpchwK6CorWvlzgbAyv8A1XvnoA9m1DdI2TGpNPtT/wDaCtts2EOwZehbZ3rQbCJ1Bjb1BeI5Sal/d+gZrdYIUFAsAmm5F9fi8TmpzjaZN9SxTcHmDZ1gfmPzJhanBooSCa6km1d/5YcqNLwIrC0HirrzcEfV/IR7s42EgkIQlZyyiD+Jgxo4Lk2ofhEk+RPJJE5KEtYS8yh0UVN/0wWFhQYEbUNvMWgbHMQxzEcnPyg8eMfxGEeGwhOIUFKUu3izBJ9EJEOJ2GDpOV2PvEn5kwp4PlTMOjO3hIcczrDWbjpY94erfWOb00YuDbq7CwPGYEFaQAAMz0AcAf3hiFFJICXo7vq7AMTs0DomS/dIJ2S0Ty1INiOYcR0wjFNtAB8RUVLdEjzq6ojwkoB6nlpqdm5QcpAuA3wjtITtA9v6rMBKlhiKmm6vqTCjtFwRGKwsySzFsyVM7KTUA1oNDyJiwzppSKDN6/aKf2q4oQ6ZhUgCjgEAuzgMpxqLVpGlFIMU70eIcUwa5dFIIJ5g/EEiM4JMmSpoZJzEgANrXKd7t6xb5qpanKzsAwclv9VIN4OmWVBkZ/EGBuG94J30dqB+sSTT0XbPYM6VJcJuLWI5dY8W7YpC8TPUlikrPiuKBvar6x6BiuMT8qwJRQcpZZS5sxYUqSL+cUYkpNEim+nlGz5NpJDYMapuTGnYPhCpKe8ZHeTh/DL+xLF1P/MoeYSN2i6T8OmRIWRUn2lKud2e3zhH2TnKAUQmUqtCqZkUAAGARlIuTqL6wb2ixKlyjLUyTS0yX8nBMS9u05t77fBzy6jHgmGISVkIOc5jm15A6AdPlEnEONy5KSSC9cqUCZU/0tC6TxQGRVLtcZpYANTR12iq9op+InvLTLVlLeFPskXqQpjFYtY4JJmUbYs4Xild4srdSiHLhi71J9Yr+H4ehcxLgOtdX/mVXreLBwXAqCllQTLLAAeIAb0ZT9SRDXhvZqVnChOSpYWCwzl3UwuA7Eiz2jnSpya8FW97IOJcGnT55CZK2V4s1UoAAZIK22ega5i14zh4kyZCZaQhMqparsyle7Ry+sHcL4cpIcTpiiAE++kEAM+VWYE/pqwP2mBTJOXMCb1ApzGWo/t0ik8KhhcfgTlsK4AkmUHRmdySCxr1Z4l45LSiXmBUcrli+unnE+DKShJT4U5QR4mo1IE4wTMlLTmSHDgZku4qOlQIZwUcHH7iLqZwPCujKsVLkg2L8r0ZtqQCrBhM1VG8TMzvzCnpuzR3wziKvFlyhWrhSrbZdI74jOWS6n3pmAoPy/WOVxx+0nsa2jWEkKIJAVUvSzA0f5xqVLS3jlqUqrnxVqf5Yk4bPu4JBAYZSW+LHWNLJJ94eQHwekJHHFY4yYYvi6LQtRa0R92C3hFOQ/3QTGNHsNEyJCAkeEAdKRytR2J6EfeJ2jWWCYDkJOaoWOqnGmhMEFZ2Pw+8dCUBrGyI0FSAQqAJs/lHBwqD/wAtD/lTE7CNw1GBFYQCyR5JT8RGkSEhvDqdG+WkFmI3qOh33HKE4KzGCWn9FUef/tTxCQJctKkk1Kki42JDWi/zMQBdh/V/tjyHt5jkTcQoocgUqnLXWtz5gRPO1xopjWypTEtFh7EyM2JlBvfFauGOlYQ4jSLV+z2STiEkOyaqZWmjpAOe1qDnHNF7RWXQ9YmSntm2qAfrHk/akqRiZqXdlCppdIIppePRuIdo8MikwtVqyZhDtr4amPL+0OIRNxU1cogyyQQcuUUSkHwEBqgxXM1ITFpjfsnxPKsAlIBua0+PSLxiJylIWMwZj76Q9NQ8eU8JUET0EOA/jsthckDKXbpHoOD4xKQcqppSkingckW95BIMSi+Om9AmtmScTlJPepzFIJ8QI8nWkP6xS+0vE5ipivGoh9Cw9EqIh1xLGoGHQ05XeAAZWAAuFe68UfE4clTgO/WEtPQ0AzgswhRptd9/7Q/4Tw8zJxPdrIKVAkJUoeudOXTfpCngfDpxCiJUw9EKO2oEXjsnw6YibnKFIfMC4UKOPxJI+MLGDllBN0xxwbBoEsFCFoBFQ6mfkkzFD6xxxfBvK/8ATVQiwTZ66PaGnDFMjIbhwQ+1tduUcY3DlUspy+hrf8h+UdrSnj/oSt2KezMwBBSpLlOhCSQHYVe3lDxMsFJZADjkNIQ4KUZM5WYZUqoCXLi7BTj/ALYschVBCen3Hi+wWIzhskwK7pgaHUXufDzgrGSjMlrCEoIIIcV00YRNjpClJLIU+hzJDeebaI8DOVkIUgKUL5VIOmwMBRr6X0/PgBHwXP3aRlFBevyaCV4Zb2EB8OmqTQJchgWIb9O/rDbOv8Cf6v8A8w+OpQSZn1CDN5iN96N4FGDG6v61/wC6Ohgxuf6lf7ouYIEwbxtxvEAwY3P9SvvGv3Ubn+pX3jGCCoco0T0iH93G59T94wSALE+p+8MgEnpGirpGJS0YknWCAwr6QtxPFZcs+ObKR+Ynz1EMV9fnFR7UcY7sHJOEtX5Cryb6xPJLirHirJeJdoZZKck6QQ9fEqnOk0R5hxjEFcxRIQ5NchUxO4JJJh3P7RTxUThMO/dAN0zCK7jZ5WsqUaqLmwHoKRxZJ8i8Y0QKSaUMWDs0lWdWUoBaneO2twAX/uITyMIVvlSVNt+uRhpw+QqQoLdSQ34eRp4h5xOL2GSNY+fMGcL/AHYkEhky5bvZw8v+8LpMu7BhpV+tmgrHcQmFRdSi/wCX6ACJ8Jh5RQFKWcxdxkexpVxDxVvQq6gKsOHtpX9PDjvClEslUrZu7BIA3PdkH4wGuUApgkK50+UTYnHTEoSkKUAPZAUfD0D0hpRtDNEeLnkhhla3sga7lIO0Bplu1R6j6x2cctiCtTNZyQdWIfeC+HcRKP8AlSVfnQFfMRJRAlQ84LwtaT7WHZq/xJSj6P12i58DkZRUSXBPiQQTyoLFucQ8ABmJdWHkIBAPhSx8xlh7KkJTZKR0AEd+PHW0Qk7AZS2mzEud2FWcC43dy3WGCglmNm1aBFqaaoAB2clq7D/y9INEGCq0IytcUwye+lqSuWCCLqAJqDpyeHyFPa7esZi8zDKEk/zUjlaSwJvygQhxk/kITLVmDh4SKwg75ZKk1JLB39lg/wAfWGWEQGrUh2PIlyInVyhpw51YBKkNNXR3Y+ohymZSiD6j6mFmPQsrch05RZtC5eDUGkSxXFtBsNzDlG8w3ECfug2T6COhhwNvSLUMEd4ncRoqBsYH7msdZYPEFk5MaBBtEH61jbQ1GJssaIaB5y8ocvcCge5aOsm9YwDmZOFRW34VfaKH2q4WhRKl5Ze5JUnM/IpMX4S+Qiq/tEkj92z2UlQALXBoQ/xiOaFxtj43ujzrGYZKCyFhSd3t1pCye7vSCV+K8CYlDHX1jh1Z0MlRMb0hnwPFZZyVuBl3rodIQNXWJ8OGPlDRjTFextxnGKnTCpRCjanWOMMfCxELpUwg3hpw5QOmsPx3YUFyFge4pTiniAY+bvHE6QpaA9K2Z7RLKUNaDzrypHWJmUSpCmqWZ/rDtaCznA8AmTqS1I5lRCfJiXMPsJ2GxAY55NOp+kVyUXVUufOPUOzKR3Qa+t/rGxQjJ0Sm2lZNgZWIQAFdzQAOM2nlBsrP72Q9HiVo00dajRByIFSFZ8wKRRmidlcvjEUyeEliDZ+tWYc6iOTiQSG3AtfMCd6aRuKQLJZqVFmKR5H7xsJU1Sk+R+8QjFBiWLDpWrb/ADjlWKcDKKk5a6UfS9No3FBs6ZWhSP8ASf8AdGZVn/mAf6R94GViCA7pPiAcAsH5O8anz1DLVNQS7K05O8Dig2TTsEpRfvVWZgA3yjsYVX/uq9E/aI/3lWYpDPRr7OomtYMgLHH8bBZMDG4yMhShqNNGRkFMU0RHMZGQ6AZGoyMgoBhVFU/aLObCgfiWPg5jIyEy/pY+L9SPLZriBMSag71jIyPPR0s57usSyPa8oyMgrqA6ly3N4LwiiGDxkZFewe4xw6nDc42tByjkT9I1GQewCfCSnUANTHqnC5ARLSBtWMjIf062yObsGPGiY3GR1ECJcoEgnT9fQRyjDgMK0Ob0DfKNRkagmlYcVckv00qLCOclL1zBjQN6CMjIDRiHESPFcu4L0vbZtomXLdjmLh6018oyMjJBs0mUC93LF9iLQTGRkED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65069"/>
            <a:ext cx="2847379" cy="259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1" name="Picture 5" descr="http://rkmorris.weebly.com/uploads/9/4/3/8/9438382/51811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66" y="4265070"/>
            <a:ext cx="1982362" cy="259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61" y="4265070"/>
            <a:ext cx="2180721" cy="259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Economy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1340768"/>
            <a:ext cx="7931224" cy="5661248"/>
          </a:xfrm>
        </p:spPr>
        <p:txBody>
          <a:bodyPr>
            <a:normAutofit fontScale="77500" lnSpcReduction="20000"/>
          </a:bodyPr>
          <a:lstStyle/>
          <a:p>
            <a:r>
              <a:rPr lang="en-US" sz="3900" dirty="0" smtClean="0">
                <a:solidFill>
                  <a:srgbClr val="000000"/>
                </a:solidFill>
              </a:rPr>
              <a:t>Characterized </a:t>
            </a:r>
            <a:r>
              <a:rPr lang="en-US" sz="3900" dirty="0">
                <a:solidFill>
                  <a:srgbClr val="000000"/>
                </a:solidFill>
              </a:rPr>
              <a:t>by </a:t>
            </a:r>
            <a:r>
              <a:rPr lang="en-US" sz="3900" i="1" dirty="0">
                <a:solidFill>
                  <a:srgbClr val="0070C0"/>
                </a:solidFill>
              </a:rPr>
              <a:t>cottage industries</a:t>
            </a:r>
            <a:r>
              <a:rPr lang="en-US" sz="3900" dirty="0">
                <a:solidFill>
                  <a:srgbClr val="000000"/>
                </a:solidFill>
              </a:rPr>
              <a:t> and </a:t>
            </a:r>
            <a:r>
              <a:rPr lang="en-US" sz="3900" i="1" dirty="0">
                <a:solidFill>
                  <a:srgbClr val="0070C0"/>
                </a:solidFill>
              </a:rPr>
              <a:t>subsistence </a:t>
            </a:r>
            <a:r>
              <a:rPr lang="en-US" sz="3900" i="1" dirty="0" smtClean="0">
                <a:solidFill>
                  <a:srgbClr val="0070C0"/>
                </a:solidFill>
              </a:rPr>
              <a:t>agriculture</a:t>
            </a:r>
          </a:p>
          <a:p>
            <a:pPr lvl="1">
              <a:buFont typeface="Arial"/>
              <a:buChar char="•"/>
            </a:pPr>
            <a:r>
              <a:rPr lang="en-US" sz="3500" dirty="0" smtClean="0">
                <a:solidFill>
                  <a:srgbClr val="000000"/>
                </a:solidFill>
              </a:rPr>
              <a:t>Cottage industries – production of goods that meet the needs of the family or village. Ex. Furniture, clothes</a:t>
            </a:r>
          </a:p>
          <a:p>
            <a:pPr lvl="1">
              <a:buFont typeface="Arial"/>
              <a:buChar char="•"/>
            </a:pPr>
            <a:r>
              <a:rPr lang="en-US" sz="3500" dirty="0" smtClean="0">
                <a:solidFill>
                  <a:srgbClr val="000000"/>
                </a:solidFill>
              </a:rPr>
              <a:t>Subsistence agriculture – type of agriculture in which farmers grow crops or raise livestock for personal consumption, not sale</a:t>
            </a:r>
          </a:p>
          <a:p>
            <a:pPr algn="l">
              <a:buFont typeface="Arial"/>
              <a:buChar char="•"/>
            </a:pPr>
            <a:r>
              <a:rPr lang="en-US" sz="3900" dirty="0" smtClean="0">
                <a:solidFill>
                  <a:srgbClr val="000000"/>
                </a:solidFill>
              </a:rPr>
              <a:t>Very little to no trade</a:t>
            </a:r>
          </a:p>
          <a:p>
            <a:pPr algn="l">
              <a:buFont typeface="Arial"/>
              <a:buChar char="•"/>
            </a:pPr>
            <a:r>
              <a:rPr lang="en-US" sz="3900" dirty="0" smtClean="0">
                <a:solidFill>
                  <a:srgbClr val="000000"/>
                </a:solidFill>
              </a:rPr>
              <a:t>Economic growth is slow</a:t>
            </a:r>
          </a:p>
          <a:p>
            <a:pPr>
              <a:buFont typeface="Arial"/>
              <a:buChar char="•"/>
            </a:pPr>
            <a:r>
              <a:rPr lang="en-US" sz="3900" dirty="0">
                <a:solidFill>
                  <a:srgbClr val="000000"/>
                </a:solidFill>
              </a:rPr>
              <a:t>Found in rural, non-industrial areas of the world</a:t>
            </a:r>
          </a:p>
          <a:p>
            <a:pPr>
              <a:buFont typeface="Arial"/>
              <a:buChar char="•"/>
            </a:pPr>
            <a:r>
              <a:rPr lang="en-US" sz="3900" dirty="0">
                <a:solidFill>
                  <a:srgbClr val="000000"/>
                </a:solidFill>
              </a:rPr>
              <a:t>Ex. Inuit, Amish, Pigmies, Bushmen</a:t>
            </a:r>
          </a:p>
          <a:p>
            <a:pPr algn="l">
              <a:buFont typeface="Arial"/>
              <a:buChar char="•"/>
            </a:pPr>
            <a:endParaRPr lang="en-US" sz="2800" dirty="0" smtClean="0">
              <a:solidFill>
                <a:srgbClr val="000000"/>
              </a:solidFill>
            </a:endParaRPr>
          </a:p>
          <a:p>
            <a:pPr algn="l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Free Enterprise System</a:t>
            </a:r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87137"/>
            <a:ext cx="41148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251520" y="1412776"/>
            <a:ext cx="8136904" cy="4988024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</a:rPr>
              <a:t>An economic system in which factories, equipment, or other means of production are privately owned rather than controlled by the </a:t>
            </a:r>
            <a:r>
              <a:rPr lang="en-US" sz="3000" dirty="0" smtClean="0">
                <a:solidFill>
                  <a:srgbClr val="000000"/>
                </a:solidFill>
              </a:rPr>
              <a:t>government</a:t>
            </a:r>
          </a:p>
          <a:p>
            <a:pPr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</a:rPr>
              <a:t>Government plays a limited </a:t>
            </a:r>
            <a:r>
              <a:rPr lang="en-US" sz="3000" dirty="0">
                <a:solidFill>
                  <a:srgbClr val="000000"/>
                </a:solidFill>
              </a:rPr>
              <a:t>role - acts as an </a:t>
            </a:r>
            <a:r>
              <a:rPr lang="en-US" sz="3000" dirty="0" smtClean="0">
                <a:solidFill>
                  <a:srgbClr val="000000"/>
                </a:solidFill>
              </a:rPr>
              <a:t>umpire, </a:t>
            </a:r>
            <a:r>
              <a:rPr lang="en-US" sz="3000" dirty="0">
                <a:solidFill>
                  <a:srgbClr val="000000"/>
                </a:solidFill>
              </a:rPr>
              <a:t>sets and enforces the </a:t>
            </a:r>
            <a:r>
              <a:rPr lang="en-US" sz="3000" dirty="0" smtClean="0">
                <a:solidFill>
                  <a:srgbClr val="000000"/>
                </a:solidFill>
              </a:rPr>
              <a:t>rules, protects </a:t>
            </a:r>
            <a:r>
              <a:rPr lang="en-US" sz="3000" dirty="0">
                <a:solidFill>
                  <a:srgbClr val="000000"/>
                </a:solidFill>
              </a:rPr>
              <a:t>people’s rights, etc</a:t>
            </a:r>
            <a:r>
              <a:rPr lang="en-US" sz="3000" dirty="0" smtClean="0">
                <a:solidFill>
                  <a:srgbClr val="000000"/>
                </a:solidFill>
              </a:rPr>
              <a:t>.</a:t>
            </a:r>
          </a:p>
          <a:p>
            <a:pPr algn="l">
              <a:spcBef>
                <a:spcPts val="0"/>
              </a:spcBef>
              <a:buFont typeface="Arial"/>
              <a:buChar char="•"/>
            </a:pPr>
            <a:r>
              <a:rPr lang="en-US" sz="3000" dirty="0" smtClean="0">
                <a:solidFill>
                  <a:srgbClr val="000000"/>
                </a:solidFill>
              </a:rPr>
              <a:t>Also known as </a:t>
            </a:r>
            <a:r>
              <a:rPr lang="en-US" sz="3000" i="1" dirty="0">
                <a:solidFill>
                  <a:srgbClr val="000000"/>
                </a:solidFill>
              </a:rPr>
              <a:t>c</a:t>
            </a:r>
            <a:r>
              <a:rPr lang="en-US" sz="3000" i="1" dirty="0" smtClean="0">
                <a:solidFill>
                  <a:srgbClr val="000000"/>
                </a:solidFill>
              </a:rPr>
              <a:t>apitalism</a:t>
            </a:r>
            <a:r>
              <a:rPr lang="en-US" sz="3000" dirty="0" smtClean="0">
                <a:solidFill>
                  <a:srgbClr val="000000"/>
                </a:solidFill>
              </a:rPr>
              <a:t> </a:t>
            </a:r>
          </a:p>
          <a:p>
            <a:pPr marL="114300" indent="0" algn="l">
              <a:spcBef>
                <a:spcPts val="0"/>
              </a:spcBef>
              <a:buNone/>
            </a:pPr>
            <a:r>
              <a:rPr lang="en-US" sz="3000" dirty="0">
                <a:solidFill>
                  <a:srgbClr val="000000"/>
                </a:solidFill>
              </a:rPr>
              <a:t> </a:t>
            </a:r>
            <a:r>
              <a:rPr lang="en-US" sz="3000" dirty="0" smtClean="0">
                <a:solidFill>
                  <a:srgbClr val="000000"/>
                </a:solidFill>
              </a:rPr>
              <a:t>  or the </a:t>
            </a:r>
            <a:r>
              <a:rPr lang="en-US" sz="3000" i="1" dirty="0" smtClean="0">
                <a:solidFill>
                  <a:srgbClr val="000000"/>
                </a:solidFill>
              </a:rPr>
              <a:t>free market economy</a:t>
            </a:r>
            <a:endParaRPr lang="en-US" sz="30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D267936-D6B8-445C-B3C1-6EBD39F58C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4332</TotalTime>
  <Words>918</Words>
  <Application>Microsoft Office PowerPoint</Application>
  <PresentationFormat>On-screen Show (4:3)</PresentationFormat>
  <Paragraphs>117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Cambria</vt:lpstr>
      <vt:lpstr>Adjacency</vt:lpstr>
      <vt:lpstr>Economic Systems</vt:lpstr>
      <vt:lpstr>Main Idea</vt:lpstr>
      <vt:lpstr>Understanding Economic Systems</vt:lpstr>
      <vt:lpstr>Fundamental Economic Questions</vt:lpstr>
      <vt:lpstr>Problem of Scarcity</vt:lpstr>
      <vt:lpstr>Economic Vocabulary</vt:lpstr>
      <vt:lpstr>Traditional Economy</vt:lpstr>
      <vt:lpstr>Traditional Economy</vt:lpstr>
      <vt:lpstr>Free Enterprise System</vt:lpstr>
      <vt:lpstr>Free Enterprise System</vt:lpstr>
      <vt:lpstr>Free Enterprise System</vt:lpstr>
      <vt:lpstr>Supply and Demand</vt:lpstr>
      <vt:lpstr>Supply &amp; Demand Scenarios</vt:lpstr>
      <vt:lpstr>PowerPoint Presentation</vt:lpstr>
      <vt:lpstr>PowerPoint Presentation</vt:lpstr>
      <vt:lpstr>Communism</vt:lpstr>
      <vt:lpstr>Communism</vt:lpstr>
      <vt:lpstr>Socialism</vt:lpstr>
      <vt:lpstr>Socialism</vt:lpstr>
      <vt:lpstr>Mixed Economies</vt:lpstr>
      <vt:lpstr>Features of American Free Market Economy</vt:lpstr>
      <vt:lpstr>PowerPoint Presentation</vt:lpstr>
      <vt:lpstr>Features of American Socialist Economy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[Business Communication]</dc:title>
  <dc:creator>Christian Gowen</dc:creator>
  <cp:lastModifiedBy>Diana Zapien</cp:lastModifiedBy>
  <cp:revision>38</cp:revision>
  <dcterms:created xsi:type="dcterms:W3CDTF">2012-03-23T01:44:27Z</dcterms:created>
  <dcterms:modified xsi:type="dcterms:W3CDTF">2016-01-20T15:18:43Z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TC103852699990</vt:lpwstr>
  </property>
</Properties>
</file>