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2"/>
    <p:sldMasterId id="2147483663" r:id="rId3"/>
  </p:sldMasterIdLst>
  <p:notesMasterIdLst>
    <p:notesMasterId r:id="rId24"/>
  </p:notesMasterIdLst>
  <p:sldIdLst>
    <p:sldId id="256" r:id="rId4"/>
    <p:sldId id="286" r:id="rId5"/>
    <p:sldId id="257" r:id="rId6"/>
    <p:sldId id="258" r:id="rId7"/>
    <p:sldId id="259" r:id="rId8"/>
    <p:sldId id="261" r:id="rId9"/>
    <p:sldId id="281" r:id="rId10"/>
    <p:sldId id="280" r:id="rId11"/>
    <p:sldId id="265" r:id="rId12"/>
    <p:sldId id="284" r:id="rId13"/>
    <p:sldId id="285" r:id="rId14"/>
    <p:sldId id="267" r:id="rId15"/>
    <p:sldId id="268" r:id="rId16"/>
    <p:sldId id="283" r:id="rId17"/>
    <p:sldId id="269" r:id="rId18"/>
    <p:sldId id="270" r:id="rId19"/>
    <p:sldId id="271" r:id="rId20"/>
    <p:sldId id="272" r:id="rId21"/>
    <p:sldId id="273" r:id="rId22"/>
    <p:sldId id="282"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99" autoAdjust="0"/>
    <p:restoredTop sz="94660"/>
  </p:normalViewPr>
  <p:slideViewPr>
    <p:cSldViewPr>
      <p:cViewPr varScale="1">
        <p:scale>
          <a:sx n="87" d="100"/>
          <a:sy n="87" d="100"/>
        </p:scale>
        <p:origin x="144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3594B53-0D60-40A0-BFC2-984431E7CFCE}" type="slidenum">
              <a:rPr lang="en-US"/>
              <a:pPr/>
              <a:t>‹#›</a:t>
            </a:fld>
            <a:endParaRPr lang="en-US"/>
          </a:p>
        </p:txBody>
      </p:sp>
    </p:spTree>
    <p:extLst>
      <p:ext uri="{BB962C8B-B14F-4D97-AF65-F5344CB8AC3E}">
        <p14:creationId xmlns:p14="http://schemas.microsoft.com/office/powerpoint/2010/main" val="1960281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258D52A7-6961-4D0D-BF8E-F22A60058557}" type="slidenum">
              <a:rPr lang="en-US"/>
              <a:pPr/>
              <a:t>1</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872586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0968" name="Rectangle 8"/>
          <p:cNvSpPr>
            <a:spLocks noGrp="1" noChangeArrowheads="1"/>
          </p:cNvSpPr>
          <p:nvPr>
            <p:ph type="ctrTitle"/>
          </p:nvPr>
        </p:nvSpPr>
        <p:spPr>
          <a:xfrm>
            <a:off x="685800" y="2819400"/>
            <a:ext cx="7772400" cy="2057400"/>
          </a:xfrm>
        </p:spPr>
        <p:txBody>
          <a:bodyPr/>
          <a:lstStyle>
            <a:lvl1pPr algn="ctr">
              <a:defRPr smtClean="0">
                <a:solidFill>
                  <a:schemeClr val="accent4"/>
                </a:solidFill>
              </a:defRPr>
            </a:lvl1pPr>
          </a:lstStyle>
          <a:p>
            <a:r>
              <a:rPr lang="en-US" dirty="0" smtClean="0"/>
              <a:t>Click to edit Master title style</a:t>
            </a:r>
          </a:p>
        </p:txBody>
      </p:sp>
      <p:sp>
        <p:nvSpPr>
          <p:cNvPr id="40969" name="Rectangle 9"/>
          <p:cNvSpPr>
            <a:spLocks noGrp="1" noChangeArrowheads="1"/>
          </p:cNvSpPr>
          <p:nvPr>
            <p:ph type="subTitle" idx="1"/>
          </p:nvPr>
        </p:nvSpPr>
        <p:spPr>
          <a:xfrm>
            <a:off x="1219200" y="381000"/>
            <a:ext cx="6400800" cy="914400"/>
          </a:xfrm>
        </p:spPr>
        <p:txBody>
          <a:bodyPr/>
          <a:lstStyle>
            <a:lvl1pPr marL="0" indent="0" algn="ctr">
              <a:buFontTx/>
              <a:buNone/>
              <a:defRPr sz="2400" smtClean="0">
                <a:solidFill>
                  <a:schemeClr val="accent4"/>
                </a:solidFill>
              </a:defRPr>
            </a:lvl1pPr>
          </a:lstStyle>
          <a:p>
            <a:r>
              <a:rPr lang="en-US" dirty="0" smtClean="0"/>
              <a:t>Click to edit Master subtitle style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68"/>
                                        </p:tgtEl>
                                        <p:attrNameLst>
                                          <p:attrName>style.visibility</p:attrName>
                                        </p:attrNameLst>
                                      </p:cBhvr>
                                      <p:to>
                                        <p:strVal val="visible"/>
                                      </p:to>
                                    </p:set>
                                    <p:animEffect transition="in" filter="dissolve">
                                      <p:cBhvr>
                                        <p:cTn id="7" dur="500"/>
                                        <p:tgtEl>
                                          <p:spTgt spid="4096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0969">
                                            <p:txEl>
                                              <p:pRg st="0" end="0"/>
                                            </p:txEl>
                                          </p:spTgt>
                                        </p:tgtEl>
                                        <p:attrNameLst>
                                          <p:attrName>style.visibility</p:attrName>
                                        </p:attrNameLst>
                                      </p:cBhvr>
                                      <p:to>
                                        <p:strVal val="visible"/>
                                      </p:to>
                                    </p:set>
                                    <p:animEffect transition="in" filter="dissolve">
                                      <p:cBhvr>
                                        <p:cTn id="11" dur="500"/>
                                        <p:tgtEl>
                                          <p:spTgt spid="409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8" grpId="0" autoUpdateAnimBg="0"/>
      <p:bldP spid="40969" grpId="0" build="p" autoUpdateAnimBg="0" advAuto="0">
        <p:tmplLst>
          <p:tmpl lvl="1">
            <p:tnLst>
              <p:par>
                <p:cTn presetID="9" presetClass="entr" presetSubtype="0" fill="hold" nodeType="afterEffect">
                  <p:stCondLst>
                    <p:cond delay="0"/>
                  </p:stCondLst>
                  <p:childTnLst>
                    <p:set>
                      <p:cBhvr>
                        <p:cTn dur="1" fill="hold">
                          <p:stCondLst>
                            <p:cond delay="0"/>
                          </p:stCondLst>
                        </p:cTn>
                        <p:tgtEl>
                          <p:spTgt spid="40969"/>
                        </p:tgtEl>
                        <p:attrNameLst>
                          <p:attrName>style.visibility</p:attrName>
                        </p:attrNameLst>
                      </p:cBhvr>
                      <p:to>
                        <p:strVal val="visible"/>
                      </p:to>
                    </p:set>
                    <p:animEffect transition="in" filter="dissolve">
                      <p:cBhvr>
                        <p:cTn dur="500"/>
                        <p:tgtEl>
                          <p:spTgt spid="40969"/>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
          <p:cNvSpPr>
            <a:spLocks noGrp="1" noChangeArrowheads="1"/>
          </p:cNvSpPr>
          <p:nvPr>
            <p:ph type="dt" sz="half" idx="10"/>
          </p:nvPr>
        </p:nvSpPr>
        <p:spPr>
          <a:ln/>
        </p:spPr>
        <p:txBody>
          <a:bodyPr/>
          <a:lstStyle>
            <a:lvl1pPr>
              <a:defRPr/>
            </a:lvl1pPr>
          </a:lstStyle>
          <a:p>
            <a:fld id="{2372FC03-A594-4C35-8E51-FE8F992B4939}" type="datetimeFigureOut">
              <a:rPr lang="en-US"/>
              <a:pPr/>
              <a:t>2/3/2016</a:t>
            </a:fld>
            <a:endParaRPr lang="en-US"/>
          </a:p>
        </p:txBody>
      </p:sp>
      <p:sp>
        <p:nvSpPr>
          <p:cNvPr id="5" name="Rectangle 11"/>
          <p:cNvSpPr>
            <a:spLocks noGrp="1" noChangeArrowheads="1"/>
          </p:cNvSpPr>
          <p:nvPr>
            <p:ph type="ftr" sz="quarter" idx="11"/>
          </p:nvPr>
        </p:nvSpPr>
        <p:spPr>
          <a:ln/>
        </p:spPr>
        <p:txBody>
          <a:bodyPr/>
          <a:lstStyle>
            <a:lvl1pPr>
              <a:defRPr/>
            </a:lvl1pPr>
          </a:lstStyle>
          <a:p>
            <a:endParaRPr lang="en-US"/>
          </a:p>
        </p:txBody>
      </p:sp>
      <p:sp>
        <p:nvSpPr>
          <p:cNvPr id="6" name="Rectangle 12"/>
          <p:cNvSpPr>
            <a:spLocks noGrp="1" noChangeArrowheads="1"/>
          </p:cNvSpPr>
          <p:nvPr>
            <p:ph type="sldNum" sz="quarter" idx="12"/>
          </p:nvPr>
        </p:nvSpPr>
        <p:spPr>
          <a:ln/>
        </p:spPr>
        <p:txBody>
          <a:bodyPr/>
          <a:lstStyle>
            <a:lvl1pPr>
              <a:defRPr/>
            </a:lvl1pPr>
          </a:lstStyle>
          <a:p>
            <a:fld id="{B97B7239-82D3-4AEA-A1E2-3FBF8A0A162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5867400"/>
          </a:xfrm>
        </p:spPr>
        <p:txBody>
          <a:bodyPr vert="eaVert"/>
          <a:lstStyle>
            <a:lvl1pPr>
              <a:defRPr>
                <a:solidFill>
                  <a:schemeClr val="accent4"/>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76200"/>
            <a:ext cx="6019800" cy="5867400"/>
          </a:xfrm>
        </p:spPr>
        <p:txBody>
          <a:bodyPr vert="eaVert"/>
          <a:lstStyle>
            <a:lvl1pPr>
              <a:defRPr>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
          <p:cNvSpPr>
            <a:spLocks noGrp="1" noChangeArrowheads="1"/>
          </p:cNvSpPr>
          <p:nvPr>
            <p:ph type="dt" sz="half" idx="10"/>
          </p:nvPr>
        </p:nvSpPr>
        <p:spPr>
          <a:ln/>
        </p:spPr>
        <p:txBody>
          <a:bodyPr/>
          <a:lstStyle>
            <a:lvl1pPr>
              <a:defRPr/>
            </a:lvl1pPr>
          </a:lstStyle>
          <a:p>
            <a:fld id="{151E50B1-9D11-4E42-8681-A7C636B1D43A}" type="datetimeFigureOut">
              <a:rPr lang="en-US"/>
              <a:pPr/>
              <a:t>2/3/2016</a:t>
            </a:fld>
            <a:endParaRPr lang="en-US"/>
          </a:p>
        </p:txBody>
      </p:sp>
      <p:sp>
        <p:nvSpPr>
          <p:cNvPr id="5" name="Rectangle 11"/>
          <p:cNvSpPr>
            <a:spLocks noGrp="1" noChangeArrowheads="1"/>
          </p:cNvSpPr>
          <p:nvPr>
            <p:ph type="ftr" sz="quarter" idx="11"/>
          </p:nvPr>
        </p:nvSpPr>
        <p:spPr>
          <a:ln/>
        </p:spPr>
        <p:txBody>
          <a:bodyPr/>
          <a:lstStyle>
            <a:lvl1pPr>
              <a:defRPr/>
            </a:lvl1pPr>
          </a:lstStyle>
          <a:p>
            <a:endParaRPr lang="en-US"/>
          </a:p>
        </p:txBody>
      </p:sp>
      <p:sp>
        <p:nvSpPr>
          <p:cNvPr id="6" name="Rectangle 12"/>
          <p:cNvSpPr>
            <a:spLocks noGrp="1" noChangeArrowheads="1"/>
          </p:cNvSpPr>
          <p:nvPr>
            <p:ph type="sldNum" sz="quarter" idx="12"/>
          </p:nvPr>
        </p:nvSpPr>
        <p:spPr>
          <a:ln/>
        </p:spPr>
        <p:txBody>
          <a:bodyPr/>
          <a:lstStyle>
            <a:lvl1pPr>
              <a:defRPr/>
            </a:lvl1pPr>
          </a:lstStyle>
          <a:p>
            <a:fld id="{E43BECDB-55C0-4311-AD1E-8B08D68BF447}"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781800" cy="1066800"/>
          </a:xfrm>
        </p:spPr>
        <p:txBody>
          <a:bodyPr/>
          <a:lstStyle>
            <a:lvl1pPr>
              <a:defRPr>
                <a:solidFill>
                  <a:schemeClr val="accent4"/>
                </a:solidFil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219200"/>
            <a:ext cx="8229600" cy="2286000"/>
          </a:xfrm>
        </p:spPr>
        <p:txBody>
          <a:bodyPr/>
          <a:lstStyle>
            <a:lvl1pPr>
              <a:defRPr>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 y="3657600"/>
            <a:ext cx="8229600" cy="2286000"/>
          </a:xfrm>
        </p:spPr>
        <p:txBody>
          <a:bodyPr/>
          <a:lstStyle>
            <a:lvl1pPr>
              <a:defRPr>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10"/>
          <p:cNvSpPr>
            <a:spLocks noGrp="1" noChangeArrowheads="1"/>
          </p:cNvSpPr>
          <p:nvPr>
            <p:ph type="dt" sz="half" idx="10"/>
          </p:nvPr>
        </p:nvSpPr>
        <p:spPr>
          <a:ln/>
        </p:spPr>
        <p:txBody>
          <a:bodyPr/>
          <a:lstStyle>
            <a:lvl1pPr>
              <a:defRPr/>
            </a:lvl1pPr>
          </a:lstStyle>
          <a:p>
            <a:fld id="{99E32618-4AE5-41CF-A1C7-81268002EEB9}" type="datetimeFigureOut">
              <a:rPr lang="en-US"/>
              <a:pPr/>
              <a:t>2/3/2016</a:t>
            </a:fld>
            <a:endParaRPr lang="en-US"/>
          </a:p>
        </p:txBody>
      </p:sp>
      <p:sp>
        <p:nvSpPr>
          <p:cNvPr id="6" name="Rectangle 11"/>
          <p:cNvSpPr>
            <a:spLocks noGrp="1" noChangeArrowheads="1"/>
          </p:cNvSpPr>
          <p:nvPr>
            <p:ph type="ftr" sz="quarter" idx="11"/>
          </p:nvPr>
        </p:nvSpPr>
        <p:spPr>
          <a:ln/>
        </p:spPr>
        <p:txBody>
          <a:bodyPr/>
          <a:lstStyle>
            <a:lvl1pPr>
              <a:defRPr/>
            </a:lvl1pPr>
          </a:lstStyle>
          <a:p>
            <a:endParaRPr lang="en-US"/>
          </a:p>
        </p:txBody>
      </p:sp>
      <p:sp>
        <p:nvSpPr>
          <p:cNvPr id="7" name="Rectangle 12"/>
          <p:cNvSpPr>
            <a:spLocks noGrp="1" noChangeArrowheads="1"/>
          </p:cNvSpPr>
          <p:nvPr>
            <p:ph type="sldNum" sz="quarter" idx="12"/>
          </p:nvPr>
        </p:nvSpPr>
        <p:spPr>
          <a:ln/>
        </p:spPr>
        <p:txBody>
          <a:bodyPr/>
          <a:lstStyle>
            <a:lvl1pPr>
              <a:defRPr/>
            </a:lvl1pPr>
          </a:lstStyle>
          <a:p>
            <a:fld id="{E75464D7-A24D-41B3-83A7-ABC0AE912C0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781800" cy="1066800"/>
          </a:xfrm>
        </p:spPr>
        <p:txBody>
          <a:bodyPr/>
          <a:lstStyle>
            <a:lvl1pPr>
              <a:defRPr>
                <a:solidFill>
                  <a:schemeClr val="accent4"/>
                </a:solidFil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219200"/>
            <a:ext cx="4038600" cy="4724400"/>
          </a:xfrm>
        </p:spPr>
        <p:txBody>
          <a:bodyPr/>
          <a:lstStyle>
            <a:lvl1pPr>
              <a:defRPr>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lipArt Placeholder 3"/>
          <p:cNvSpPr>
            <a:spLocks noGrp="1"/>
          </p:cNvSpPr>
          <p:nvPr>
            <p:ph type="clipArt" sz="half" idx="2"/>
          </p:nvPr>
        </p:nvSpPr>
        <p:spPr>
          <a:xfrm>
            <a:off x="4648200" y="1219200"/>
            <a:ext cx="4038600" cy="4724400"/>
          </a:xfrm>
        </p:spPr>
        <p:txBody>
          <a:bodyPr/>
          <a:lstStyle>
            <a:lvl1pPr>
              <a:defRPr>
                <a:solidFill>
                  <a:schemeClr val="accent4"/>
                </a:solidFill>
              </a:defRPr>
            </a:lvl1pPr>
          </a:lstStyle>
          <a:p>
            <a:pPr lvl="0"/>
            <a:r>
              <a:rPr lang="en-US" noProof="0" dirty="0" smtClean="0"/>
              <a:t>Click icon to add clip art</a:t>
            </a:r>
          </a:p>
        </p:txBody>
      </p:sp>
      <p:sp>
        <p:nvSpPr>
          <p:cNvPr id="5" name="Rectangle 10"/>
          <p:cNvSpPr>
            <a:spLocks noGrp="1" noChangeArrowheads="1"/>
          </p:cNvSpPr>
          <p:nvPr>
            <p:ph type="dt" sz="half" idx="10"/>
          </p:nvPr>
        </p:nvSpPr>
        <p:spPr>
          <a:ln/>
        </p:spPr>
        <p:txBody>
          <a:bodyPr/>
          <a:lstStyle>
            <a:lvl1pPr>
              <a:defRPr/>
            </a:lvl1pPr>
          </a:lstStyle>
          <a:p>
            <a:fld id="{8B5674E5-4237-4D02-9DE3-8F16FF706DE1}" type="datetimeFigureOut">
              <a:rPr lang="en-US"/>
              <a:pPr/>
              <a:t>2/3/2016</a:t>
            </a:fld>
            <a:endParaRPr lang="en-US"/>
          </a:p>
        </p:txBody>
      </p:sp>
      <p:sp>
        <p:nvSpPr>
          <p:cNvPr id="6" name="Rectangle 11"/>
          <p:cNvSpPr>
            <a:spLocks noGrp="1" noChangeArrowheads="1"/>
          </p:cNvSpPr>
          <p:nvPr>
            <p:ph type="ftr" sz="quarter" idx="11"/>
          </p:nvPr>
        </p:nvSpPr>
        <p:spPr>
          <a:ln/>
        </p:spPr>
        <p:txBody>
          <a:bodyPr/>
          <a:lstStyle>
            <a:lvl1pPr>
              <a:defRPr/>
            </a:lvl1pPr>
          </a:lstStyle>
          <a:p>
            <a:endParaRPr lang="en-US"/>
          </a:p>
        </p:txBody>
      </p:sp>
      <p:sp>
        <p:nvSpPr>
          <p:cNvPr id="7" name="Rectangle 12"/>
          <p:cNvSpPr>
            <a:spLocks noGrp="1" noChangeArrowheads="1"/>
          </p:cNvSpPr>
          <p:nvPr>
            <p:ph type="sldNum" sz="quarter" idx="12"/>
          </p:nvPr>
        </p:nvSpPr>
        <p:spPr>
          <a:ln/>
        </p:spPr>
        <p:txBody>
          <a:bodyPr/>
          <a:lstStyle>
            <a:lvl1pPr>
              <a:defRPr/>
            </a:lvl1pPr>
          </a:lstStyle>
          <a:p>
            <a:fld id="{3F4D5829-3FF6-4592-82F5-7E4BE69CF652}"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5377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advAuto="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450190-9F2F-42AF-982A-F97D2EEB0AE2}" type="datetimeFigureOut">
              <a:rPr lang="en-US" smtClean="0"/>
              <a:pPr/>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9BC8D-FBDF-4D4C-9663-D407DFA0A604}" type="slidenum">
              <a:rPr lang="en-US" smtClean="0"/>
              <a:pPr/>
              <a:t>‹#›</a:t>
            </a:fld>
            <a:endParaRPr lang="en-US"/>
          </a:p>
        </p:txBody>
      </p:sp>
    </p:spTree>
    <p:extLst>
      <p:ext uri="{BB962C8B-B14F-4D97-AF65-F5344CB8AC3E}">
        <p14:creationId xmlns:p14="http://schemas.microsoft.com/office/powerpoint/2010/main" val="1266000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B034A7-4CF0-465D-B24E-F980674E4D2F}" type="datetimeFigureOut">
              <a:rPr lang="en-US" smtClean="0"/>
              <a:pPr/>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48FD1D-7BA7-4C3E-A3D1-BAC5A75FCDC6}" type="slidenum">
              <a:rPr lang="en-US" smtClean="0"/>
              <a:pPr/>
              <a:t>‹#›</a:t>
            </a:fld>
            <a:endParaRPr lang="en-US"/>
          </a:p>
        </p:txBody>
      </p:sp>
    </p:spTree>
    <p:extLst>
      <p:ext uri="{BB962C8B-B14F-4D97-AF65-F5344CB8AC3E}">
        <p14:creationId xmlns:p14="http://schemas.microsoft.com/office/powerpoint/2010/main" val="3833075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C78985C-F9F2-4860-AA1F-8EE0E8417CD0}" type="datetimeFigureOut">
              <a:rPr lang="en-US" smtClean="0"/>
              <a:pPr/>
              <a:t>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A87A05-60DF-4E9B-9F33-EC5D06380B90}" type="slidenum">
              <a:rPr lang="en-US" smtClean="0"/>
              <a:pPr/>
              <a:t>‹#›</a:t>
            </a:fld>
            <a:endParaRPr lang="en-US"/>
          </a:p>
        </p:txBody>
      </p:sp>
    </p:spTree>
    <p:extLst>
      <p:ext uri="{BB962C8B-B14F-4D97-AF65-F5344CB8AC3E}">
        <p14:creationId xmlns:p14="http://schemas.microsoft.com/office/powerpoint/2010/main" val="2930102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5A1AD83-92F5-4E0F-9C6B-63E014E6D4ED}" type="datetimeFigureOut">
              <a:rPr lang="en-US" smtClean="0"/>
              <a:pPr/>
              <a:t>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E4468D-A445-467D-8BDB-7B437CCC1781}" type="slidenum">
              <a:rPr lang="en-US" smtClean="0"/>
              <a:pPr/>
              <a:t>‹#›</a:t>
            </a:fld>
            <a:endParaRPr lang="en-US"/>
          </a:p>
        </p:txBody>
      </p:sp>
    </p:spTree>
    <p:extLst>
      <p:ext uri="{BB962C8B-B14F-4D97-AF65-F5344CB8AC3E}">
        <p14:creationId xmlns:p14="http://schemas.microsoft.com/office/powerpoint/2010/main" val="4030550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29BA26A-A9FC-493A-967B-CA3680D15388}" type="datetimeFigureOut">
              <a:rPr lang="en-US" smtClean="0"/>
              <a:pPr/>
              <a:t>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83451A-665C-4B28-A5CF-6D04A759056A}" type="slidenum">
              <a:rPr lang="en-US" smtClean="0"/>
              <a:pPr/>
              <a:t>‹#›</a:t>
            </a:fld>
            <a:endParaRPr lang="en-US"/>
          </a:p>
        </p:txBody>
      </p:sp>
    </p:spTree>
    <p:extLst>
      <p:ext uri="{BB962C8B-B14F-4D97-AF65-F5344CB8AC3E}">
        <p14:creationId xmlns:p14="http://schemas.microsoft.com/office/powerpoint/2010/main" val="173011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
          <p:cNvSpPr>
            <a:spLocks noGrp="1" noChangeArrowheads="1"/>
          </p:cNvSpPr>
          <p:nvPr>
            <p:ph type="dt" sz="half" idx="10"/>
          </p:nvPr>
        </p:nvSpPr>
        <p:spPr>
          <a:ln/>
        </p:spPr>
        <p:txBody>
          <a:bodyPr/>
          <a:lstStyle>
            <a:lvl1pPr>
              <a:defRPr/>
            </a:lvl1pPr>
          </a:lstStyle>
          <a:p>
            <a:fld id="{BA450190-9F2F-42AF-982A-F97D2EEB0AE2}" type="datetimeFigureOut">
              <a:rPr lang="en-US"/>
              <a:pPr/>
              <a:t>2/3/2016</a:t>
            </a:fld>
            <a:endParaRPr lang="en-US"/>
          </a:p>
        </p:txBody>
      </p:sp>
      <p:sp>
        <p:nvSpPr>
          <p:cNvPr id="5" name="Rectangle 11"/>
          <p:cNvSpPr>
            <a:spLocks noGrp="1" noChangeArrowheads="1"/>
          </p:cNvSpPr>
          <p:nvPr>
            <p:ph type="ftr" sz="quarter" idx="11"/>
          </p:nvPr>
        </p:nvSpPr>
        <p:spPr>
          <a:ln/>
        </p:spPr>
        <p:txBody>
          <a:bodyPr/>
          <a:lstStyle>
            <a:lvl1pPr>
              <a:defRPr/>
            </a:lvl1pPr>
          </a:lstStyle>
          <a:p>
            <a:endParaRPr lang="en-US"/>
          </a:p>
        </p:txBody>
      </p:sp>
      <p:sp>
        <p:nvSpPr>
          <p:cNvPr id="6" name="Rectangle 12"/>
          <p:cNvSpPr>
            <a:spLocks noGrp="1" noChangeArrowheads="1"/>
          </p:cNvSpPr>
          <p:nvPr>
            <p:ph type="sldNum" sz="quarter" idx="12"/>
          </p:nvPr>
        </p:nvSpPr>
        <p:spPr>
          <a:ln/>
        </p:spPr>
        <p:txBody>
          <a:bodyPr/>
          <a:lstStyle>
            <a:lvl1pPr>
              <a:defRPr/>
            </a:lvl1pPr>
          </a:lstStyle>
          <a:p>
            <a:fld id="{9BA9BC8D-FBDF-4D4C-9663-D407DFA0A604}"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FAFE2D-578E-4D39-815D-5EF2757D200D}" type="datetimeFigureOut">
              <a:rPr lang="en-US" smtClean="0"/>
              <a:pPr/>
              <a:t>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A81F07-5310-4D74-9E1D-BDE9E5F3BD4B}" type="slidenum">
              <a:rPr lang="en-US" smtClean="0"/>
              <a:pPr/>
              <a:t>‹#›</a:t>
            </a:fld>
            <a:endParaRPr lang="en-US"/>
          </a:p>
        </p:txBody>
      </p:sp>
    </p:spTree>
    <p:extLst>
      <p:ext uri="{BB962C8B-B14F-4D97-AF65-F5344CB8AC3E}">
        <p14:creationId xmlns:p14="http://schemas.microsoft.com/office/powerpoint/2010/main" val="1925641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963FF4-6248-4137-8E0D-01BED42FA79B}" type="datetimeFigureOut">
              <a:rPr lang="en-US" smtClean="0"/>
              <a:pPr/>
              <a:t>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26E08-CFFA-40AC-9B5D-6ED0A9B68853}" type="slidenum">
              <a:rPr lang="en-US" smtClean="0"/>
              <a:pPr/>
              <a:t>‹#›</a:t>
            </a:fld>
            <a:endParaRPr lang="en-US"/>
          </a:p>
        </p:txBody>
      </p:sp>
    </p:spTree>
    <p:extLst>
      <p:ext uri="{BB962C8B-B14F-4D97-AF65-F5344CB8AC3E}">
        <p14:creationId xmlns:p14="http://schemas.microsoft.com/office/powerpoint/2010/main" val="2150353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0336C3-E74D-4A01-962E-D9E46A604890}" type="datetimeFigureOut">
              <a:rPr lang="en-US" smtClean="0"/>
              <a:pPr/>
              <a:t>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D0635-BFE0-4443-95A6-96F2690AD13E}" type="slidenum">
              <a:rPr lang="en-US" smtClean="0"/>
              <a:pPr/>
              <a:t>‹#›</a:t>
            </a:fld>
            <a:endParaRPr lang="en-US"/>
          </a:p>
        </p:txBody>
      </p:sp>
    </p:spTree>
    <p:extLst>
      <p:ext uri="{BB962C8B-B14F-4D97-AF65-F5344CB8AC3E}">
        <p14:creationId xmlns:p14="http://schemas.microsoft.com/office/powerpoint/2010/main" val="2648938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7D68E0-3139-4D31-9678-BF5E9A63B5EB}" type="datetimeFigureOut">
              <a:rPr lang="en-US" smtClean="0"/>
              <a:pPr/>
              <a:t>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D7BE8E-9176-4089-B894-E928AD5D6881}" type="slidenum">
              <a:rPr lang="en-US" smtClean="0"/>
              <a:pPr/>
              <a:t>‹#›</a:t>
            </a:fld>
            <a:endParaRPr lang="en-US"/>
          </a:p>
        </p:txBody>
      </p:sp>
    </p:spTree>
    <p:extLst>
      <p:ext uri="{BB962C8B-B14F-4D97-AF65-F5344CB8AC3E}">
        <p14:creationId xmlns:p14="http://schemas.microsoft.com/office/powerpoint/2010/main" val="32852073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7D68E0-3139-4D31-9678-BF5E9A63B5EB}" type="datetimeFigureOut">
              <a:rPr lang="en-US" smtClean="0"/>
              <a:pPr/>
              <a:t>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D7BE8E-9176-4089-B894-E928AD5D6881}"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82818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7D68E0-3139-4D31-9678-BF5E9A63B5EB}" type="datetimeFigureOut">
              <a:rPr lang="en-US" smtClean="0"/>
              <a:pPr/>
              <a:t>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D7BE8E-9176-4089-B894-E928AD5D6881}" type="slidenum">
              <a:rPr lang="en-US" smtClean="0"/>
              <a:pPr/>
              <a:t>‹#›</a:t>
            </a:fld>
            <a:endParaRPr lang="en-US"/>
          </a:p>
        </p:txBody>
      </p:sp>
    </p:spTree>
    <p:extLst>
      <p:ext uri="{BB962C8B-B14F-4D97-AF65-F5344CB8AC3E}">
        <p14:creationId xmlns:p14="http://schemas.microsoft.com/office/powerpoint/2010/main" val="28564872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7D68E0-3139-4D31-9678-BF5E9A63B5EB}" type="datetimeFigureOut">
              <a:rPr lang="en-US" smtClean="0"/>
              <a:pPr/>
              <a:t>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D7BE8E-9176-4089-B894-E928AD5D6881}"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350140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7D68E0-3139-4D31-9678-BF5E9A63B5EB}" type="datetimeFigureOut">
              <a:rPr lang="en-US" smtClean="0"/>
              <a:pPr/>
              <a:t>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D7BE8E-9176-4089-B894-E928AD5D6881}" type="slidenum">
              <a:rPr lang="en-US" smtClean="0"/>
              <a:pPr/>
              <a:t>‹#›</a:t>
            </a:fld>
            <a:endParaRPr lang="en-US"/>
          </a:p>
        </p:txBody>
      </p:sp>
    </p:spTree>
    <p:extLst>
      <p:ext uri="{BB962C8B-B14F-4D97-AF65-F5344CB8AC3E}">
        <p14:creationId xmlns:p14="http://schemas.microsoft.com/office/powerpoint/2010/main" val="13527433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72FC03-A594-4C35-8E51-FE8F992B4939}" type="datetimeFigureOut">
              <a:rPr lang="en-US" smtClean="0"/>
              <a:pPr/>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B7239-82D3-4AEA-A1E2-3FBF8A0A1623}" type="slidenum">
              <a:rPr lang="en-US" smtClean="0"/>
              <a:pPr/>
              <a:t>‹#›</a:t>
            </a:fld>
            <a:endParaRPr lang="en-US"/>
          </a:p>
        </p:txBody>
      </p:sp>
    </p:spTree>
    <p:extLst>
      <p:ext uri="{BB962C8B-B14F-4D97-AF65-F5344CB8AC3E}">
        <p14:creationId xmlns:p14="http://schemas.microsoft.com/office/powerpoint/2010/main" val="5706473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1E50B1-9D11-4E42-8681-A7C636B1D43A}" type="datetimeFigureOut">
              <a:rPr lang="en-US" smtClean="0"/>
              <a:pPr/>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BECDB-55C0-4311-AD1E-8B08D68BF447}" type="slidenum">
              <a:rPr lang="en-US" smtClean="0"/>
              <a:pPr/>
              <a:t>‹#›</a:t>
            </a:fld>
            <a:endParaRPr lang="en-US"/>
          </a:p>
        </p:txBody>
      </p:sp>
    </p:spTree>
    <p:extLst>
      <p:ext uri="{BB962C8B-B14F-4D97-AF65-F5344CB8AC3E}">
        <p14:creationId xmlns:p14="http://schemas.microsoft.com/office/powerpoint/2010/main" val="2236366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accent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accent4"/>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fld id="{4EB034A7-4CF0-465D-B24E-F980674E4D2F}" type="datetimeFigureOut">
              <a:rPr lang="en-US"/>
              <a:pPr/>
              <a:t>2/3/2016</a:t>
            </a:fld>
            <a:endParaRPr lang="en-US"/>
          </a:p>
        </p:txBody>
      </p:sp>
      <p:sp>
        <p:nvSpPr>
          <p:cNvPr id="5" name="Rectangle 11"/>
          <p:cNvSpPr>
            <a:spLocks noGrp="1" noChangeArrowheads="1"/>
          </p:cNvSpPr>
          <p:nvPr>
            <p:ph type="ftr" sz="quarter" idx="11"/>
          </p:nvPr>
        </p:nvSpPr>
        <p:spPr>
          <a:ln/>
        </p:spPr>
        <p:txBody>
          <a:bodyPr/>
          <a:lstStyle>
            <a:lvl1pPr>
              <a:defRPr/>
            </a:lvl1pPr>
          </a:lstStyle>
          <a:p>
            <a:endParaRPr lang="en-US"/>
          </a:p>
        </p:txBody>
      </p:sp>
      <p:sp>
        <p:nvSpPr>
          <p:cNvPr id="6" name="Rectangle 12"/>
          <p:cNvSpPr>
            <a:spLocks noGrp="1" noChangeArrowheads="1"/>
          </p:cNvSpPr>
          <p:nvPr>
            <p:ph type="sldNum" sz="quarter" idx="12"/>
          </p:nvPr>
        </p:nvSpPr>
        <p:spPr>
          <a:ln/>
        </p:spPr>
        <p:txBody>
          <a:bodyPr/>
          <a:lstStyle>
            <a:lvl1pPr>
              <a:defRPr/>
            </a:lvl1pPr>
          </a:lstStyle>
          <a:p>
            <a:fld id="{DD48FD1D-7BA7-4C3E-A3D1-BAC5A75FCDC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19200"/>
            <a:ext cx="4038600" cy="4724400"/>
          </a:xfrm>
        </p:spPr>
        <p:txBody>
          <a:bodyPr/>
          <a:lstStyle>
            <a:lvl1pPr>
              <a:defRPr sz="2800">
                <a:solidFill>
                  <a:schemeClr val="accent4"/>
                </a:solidFill>
              </a:defRPr>
            </a:lvl1pPr>
            <a:lvl2pPr>
              <a:defRPr sz="2400">
                <a:solidFill>
                  <a:schemeClr val="accent4"/>
                </a:solidFill>
              </a:defRPr>
            </a:lvl2pPr>
            <a:lvl3pPr>
              <a:defRPr sz="2000">
                <a:solidFill>
                  <a:schemeClr val="accent4"/>
                </a:solidFill>
              </a:defRPr>
            </a:lvl3pPr>
            <a:lvl4pPr>
              <a:defRPr sz="1800">
                <a:solidFill>
                  <a:schemeClr val="accent4"/>
                </a:solidFill>
              </a:defRPr>
            </a:lvl4pPr>
            <a:lvl5pPr>
              <a:defRPr sz="1800">
                <a:solidFill>
                  <a:schemeClr val="accent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9200"/>
            <a:ext cx="4038600" cy="4724400"/>
          </a:xfrm>
        </p:spPr>
        <p:txBody>
          <a:bodyPr/>
          <a:lstStyle>
            <a:lvl1pPr>
              <a:defRPr sz="2800">
                <a:solidFill>
                  <a:schemeClr val="accent4"/>
                </a:solidFill>
              </a:defRPr>
            </a:lvl1pPr>
            <a:lvl2pPr>
              <a:defRPr sz="2400">
                <a:solidFill>
                  <a:schemeClr val="accent4"/>
                </a:solidFill>
              </a:defRPr>
            </a:lvl2pPr>
            <a:lvl3pPr>
              <a:defRPr sz="2000">
                <a:solidFill>
                  <a:schemeClr val="accent4"/>
                </a:solidFill>
              </a:defRPr>
            </a:lvl3pPr>
            <a:lvl4pPr>
              <a:defRPr sz="1800">
                <a:solidFill>
                  <a:schemeClr val="accent4"/>
                </a:solidFill>
              </a:defRPr>
            </a:lvl4pPr>
            <a:lvl5pPr>
              <a:defRPr sz="1800">
                <a:solidFill>
                  <a:schemeClr val="accent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10"/>
          <p:cNvSpPr>
            <a:spLocks noGrp="1" noChangeArrowheads="1"/>
          </p:cNvSpPr>
          <p:nvPr>
            <p:ph type="dt" sz="half" idx="10"/>
          </p:nvPr>
        </p:nvSpPr>
        <p:spPr>
          <a:ln/>
        </p:spPr>
        <p:txBody>
          <a:bodyPr/>
          <a:lstStyle>
            <a:lvl1pPr>
              <a:defRPr/>
            </a:lvl1pPr>
          </a:lstStyle>
          <a:p>
            <a:fld id="{AC78985C-F9F2-4860-AA1F-8EE0E8417CD0}" type="datetimeFigureOut">
              <a:rPr lang="en-US"/>
              <a:pPr/>
              <a:t>2/3/2016</a:t>
            </a:fld>
            <a:endParaRPr lang="en-US"/>
          </a:p>
        </p:txBody>
      </p:sp>
      <p:sp>
        <p:nvSpPr>
          <p:cNvPr id="6" name="Rectangle 11"/>
          <p:cNvSpPr>
            <a:spLocks noGrp="1" noChangeArrowheads="1"/>
          </p:cNvSpPr>
          <p:nvPr>
            <p:ph type="ftr" sz="quarter" idx="11"/>
          </p:nvPr>
        </p:nvSpPr>
        <p:spPr>
          <a:ln/>
        </p:spPr>
        <p:txBody>
          <a:bodyPr/>
          <a:lstStyle>
            <a:lvl1pPr>
              <a:defRPr/>
            </a:lvl1pPr>
          </a:lstStyle>
          <a:p>
            <a:endParaRPr lang="en-US"/>
          </a:p>
        </p:txBody>
      </p:sp>
      <p:sp>
        <p:nvSpPr>
          <p:cNvPr id="7" name="Rectangle 12"/>
          <p:cNvSpPr>
            <a:spLocks noGrp="1" noChangeArrowheads="1"/>
          </p:cNvSpPr>
          <p:nvPr>
            <p:ph type="sldNum" sz="quarter" idx="12"/>
          </p:nvPr>
        </p:nvSpPr>
        <p:spPr>
          <a:ln/>
        </p:spPr>
        <p:txBody>
          <a:bodyPr/>
          <a:lstStyle>
            <a:lvl1pPr>
              <a:defRPr/>
            </a:lvl1pPr>
          </a:lstStyle>
          <a:p>
            <a:fld id="{27A87A05-60DF-4E9B-9F33-EC5D06380B9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accent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accent4"/>
                </a:solidFill>
              </a:defRPr>
            </a:lvl1pPr>
            <a:lvl2pPr>
              <a:defRPr sz="2000">
                <a:solidFill>
                  <a:schemeClr val="accent4"/>
                </a:solidFill>
              </a:defRPr>
            </a:lvl2pPr>
            <a:lvl3pPr>
              <a:defRPr sz="1800">
                <a:solidFill>
                  <a:schemeClr val="accent4"/>
                </a:solidFill>
              </a:defRPr>
            </a:lvl3pPr>
            <a:lvl4pPr>
              <a:defRPr sz="1600">
                <a:solidFill>
                  <a:schemeClr val="accent4"/>
                </a:solidFill>
              </a:defRPr>
            </a:lvl4pPr>
            <a:lvl5pPr>
              <a:defRPr sz="1600">
                <a:solidFill>
                  <a:schemeClr val="accent4"/>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accent4"/>
                </a:solidFill>
              </a:defRPr>
            </a:lvl1pPr>
            <a:lvl2pPr>
              <a:defRPr sz="2000">
                <a:solidFill>
                  <a:schemeClr val="accent4"/>
                </a:solidFill>
              </a:defRPr>
            </a:lvl2pPr>
            <a:lvl3pPr>
              <a:defRPr sz="1800">
                <a:solidFill>
                  <a:schemeClr val="accent4"/>
                </a:solidFill>
              </a:defRPr>
            </a:lvl3pPr>
            <a:lvl4pPr>
              <a:defRPr sz="1600">
                <a:solidFill>
                  <a:schemeClr val="accent4"/>
                </a:solidFill>
              </a:defRPr>
            </a:lvl4pPr>
            <a:lvl5pPr>
              <a:defRPr sz="1600">
                <a:solidFill>
                  <a:schemeClr val="accent4"/>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10"/>
          <p:cNvSpPr>
            <a:spLocks noGrp="1" noChangeArrowheads="1"/>
          </p:cNvSpPr>
          <p:nvPr>
            <p:ph type="dt" sz="half" idx="10"/>
          </p:nvPr>
        </p:nvSpPr>
        <p:spPr>
          <a:ln/>
        </p:spPr>
        <p:txBody>
          <a:bodyPr/>
          <a:lstStyle>
            <a:lvl1pPr>
              <a:defRPr/>
            </a:lvl1pPr>
          </a:lstStyle>
          <a:p>
            <a:fld id="{C5A1AD83-92F5-4E0F-9C6B-63E014E6D4ED}" type="datetimeFigureOut">
              <a:rPr lang="en-US"/>
              <a:pPr/>
              <a:t>2/3/2016</a:t>
            </a:fld>
            <a:endParaRPr lang="en-US"/>
          </a:p>
        </p:txBody>
      </p:sp>
      <p:sp>
        <p:nvSpPr>
          <p:cNvPr id="8" name="Rectangle 11"/>
          <p:cNvSpPr>
            <a:spLocks noGrp="1" noChangeArrowheads="1"/>
          </p:cNvSpPr>
          <p:nvPr>
            <p:ph type="ftr" sz="quarter" idx="11"/>
          </p:nvPr>
        </p:nvSpPr>
        <p:spPr>
          <a:ln/>
        </p:spPr>
        <p:txBody>
          <a:bodyPr/>
          <a:lstStyle>
            <a:lvl1pPr>
              <a:defRPr/>
            </a:lvl1pPr>
          </a:lstStyle>
          <a:p>
            <a:endParaRPr lang="en-US"/>
          </a:p>
        </p:txBody>
      </p:sp>
      <p:sp>
        <p:nvSpPr>
          <p:cNvPr id="9" name="Rectangle 12"/>
          <p:cNvSpPr>
            <a:spLocks noGrp="1" noChangeArrowheads="1"/>
          </p:cNvSpPr>
          <p:nvPr>
            <p:ph type="sldNum" sz="quarter" idx="12"/>
          </p:nvPr>
        </p:nvSpPr>
        <p:spPr>
          <a:ln/>
        </p:spPr>
        <p:txBody>
          <a:bodyPr/>
          <a:lstStyle>
            <a:lvl1pPr>
              <a:defRPr/>
            </a:lvl1pPr>
          </a:lstStyle>
          <a:p>
            <a:fld id="{DCE4468D-A445-467D-8BDB-7B437CCC178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defRPr>
            </a:lvl1pPr>
          </a:lstStyle>
          <a:p>
            <a:r>
              <a:rPr lang="en-US" dirty="0" smtClean="0"/>
              <a:t>Click to edit Master title style</a:t>
            </a:r>
            <a:endParaRPr lang="en-US" dirty="0"/>
          </a:p>
        </p:txBody>
      </p:sp>
      <p:sp>
        <p:nvSpPr>
          <p:cNvPr id="3" name="Rectangle 10"/>
          <p:cNvSpPr>
            <a:spLocks noGrp="1" noChangeArrowheads="1"/>
          </p:cNvSpPr>
          <p:nvPr>
            <p:ph type="dt" sz="half" idx="10"/>
          </p:nvPr>
        </p:nvSpPr>
        <p:spPr>
          <a:ln/>
        </p:spPr>
        <p:txBody>
          <a:bodyPr/>
          <a:lstStyle>
            <a:lvl1pPr>
              <a:defRPr/>
            </a:lvl1pPr>
          </a:lstStyle>
          <a:p>
            <a:fld id="{E29BA26A-A9FC-493A-967B-CA3680D15388}" type="datetimeFigureOut">
              <a:rPr lang="en-US"/>
              <a:pPr/>
              <a:t>2/3/2016</a:t>
            </a:fld>
            <a:endParaRPr lang="en-US"/>
          </a:p>
        </p:txBody>
      </p:sp>
      <p:sp>
        <p:nvSpPr>
          <p:cNvPr id="4" name="Rectangle 11"/>
          <p:cNvSpPr>
            <a:spLocks noGrp="1" noChangeArrowheads="1"/>
          </p:cNvSpPr>
          <p:nvPr>
            <p:ph type="ftr" sz="quarter" idx="11"/>
          </p:nvPr>
        </p:nvSpPr>
        <p:spPr>
          <a:ln/>
        </p:spPr>
        <p:txBody>
          <a:bodyPr/>
          <a:lstStyle>
            <a:lvl1pPr>
              <a:defRPr/>
            </a:lvl1pPr>
          </a:lstStyle>
          <a:p>
            <a:endParaRPr lang="en-US"/>
          </a:p>
        </p:txBody>
      </p:sp>
      <p:sp>
        <p:nvSpPr>
          <p:cNvPr id="5" name="Rectangle 12"/>
          <p:cNvSpPr>
            <a:spLocks noGrp="1" noChangeArrowheads="1"/>
          </p:cNvSpPr>
          <p:nvPr>
            <p:ph type="sldNum" sz="quarter" idx="12"/>
          </p:nvPr>
        </p:nvSpPr>
        <p:spPr>
          <a:ln/>
        </p:spPr>
        <p:txBody>
          <a:bodyPr/>
          <a:lstStyle>
            <a:lvl1pPr>
              <a:defRPr/>
            </a:lvl1pPr>
          </a:lstStyle>
          <a:p>
            <a:fld id="{DD83451A-665C-4B28-A5CF-6D04A759056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fld id="{B0FAFE2D-578E-4D39-815D-5EF2757D200D}" type="datetimeFigureOut">
              <a:rPr lang="en-US"/>
              <a:pPr/>
              <a:t>2/3/2016</a:t>
            </a:fld>
            <a:endParaRPr lang="en-US"/>
          </a:p>
        </p:txBody>
      </p:sp>
      <p:sp>
        <p:nvSpPr>
          <p:cNvPr id="3" name="Rectangle 11"/>
          <p:cNvSpPr>
            <a:spLocks noGrp="1" noChangeArrowheads="1"/>
          </p:cNvSpPr>
          <p:nvPr>
            <p:ph type="ftr" sz="quarter" idx="11"/>
          </p:nvPr>
        </p:nvSpPr>
        <p:spPr>
          <a:ln/>
        </p:spPr>
        <p:txBody>
          <a:bodyPr/>
          <a:lstStyle>
            <a:lvl1pPr>
              <a:defRPr/>
            </a:lvl1pPr>
          </a:lstStyle>
          <a:p>
            <a:endParaRPr lang="en-US"/>
          </a:p>
        </p:txBody>
      </p:sp>
      <p:sp>
        <p:nvSpPr>
          <p:cNvPr id="4" name="Rectangle 12"/>
          <p:cNvSpPr>
            <a:spLocks noGrp="1" noChangeArrowheads="1"/>
          </p:cNvSpPr>
          <p:nvPr>
            <p:ph type="sldNum" sz="quarter" idx="12"/>
          </p:nvPr>
        </p:nvSpPr>
        <p:spPr>
          <a:ln/>
        </p:spPr>
        <p:txBody>
          <a:bodyPr/>
          <a:lstStyle>
            <a:lvl1pPr>
              <a:defRPr/>
            </a:lvl1pPr>
          </a:lstStyle>
          <a:p>
            <a:fld id="{4EA81F07-5310-4D74-9E1D-BDE9E5F3BD4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accent4"/>
                </a:solidFill>
              </a:defRPr>
            </a:lvl1pPr>
            <a:lvl2pPr>
              <a:defRPr sz="2800">
                <a:solidFill>
                  <a:schemeClr val="accent4"/>
                </a:solidFill>
              </a:defRPr>
            </a:lvl2pPr>
            <a:lvl3pPr>
              <a:defRPr sz="2400">
                <a:solidFill>
                  <a:schemeClr val="accent4"/>
                </a:solidFill>
              </a:defRPr>
            </a:lvl3pPr>
            <a:lvl4pPr>
              <a:defRPr sz="2000">
                <a:solidFill>
                  <a:schemeClr val="accent4"/>
                </a:solidFill>
              </a:defRPr>
            </a:lvl4pPr>
            <a:lvl5pPr>
              <a:defRPr sz="2000">
                <a:solidFill>
                  <a:schemeClr val="accent4"/>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fld id="{20963FF4-6248-4137-8E0D-01BED42FA79B}" type="datetimeFigureOut">
              <a:rPr lang="en-US"/>
              <a:pPr/>
              <a:t>2/3/2016</a:t>
            </a:fld>
            <a:endParaRPr lang="en-US"/>
          </a:p>
        </p:txBody>
      </p:sp>
      <p:sp>
        <p:nvSpPr>
          <p:cNvPr id="6" name="Rectangle 11"/>
          <p:cNvSpPr>
            <a:spLocks noGrp="1" noChangeArrowheads="1"/>
          </p:cNvSpPr>
          <p:nvPr>
            <p:ph type="ftr" sz="quarter" idx="11"/>
          </p:nvPr>
        </p:nvSpPr>
        <p:spPr>
          <a:ln/>
        </p:spPr>
        <p:txBody>
          <a:bodyPr/>
          <a:lstStyle>
            <a:lvl1pPr>
              <a:defRPr/>
            </a:lvl1pPr>
          </a:lstStyle>
          <a:p>
            <a:endParaRPr lang="en-US"/>
          </a:p>
        </p:txBody>
      </p:sp>
      <p:sp>
        <p:nvSpPr>
          <p:cNvPr id="7" name="Rectangle 12"/>
          <p:cNvSpPr>
            <a:spLocks noGrp="1" noChangeArrowheads="1"/>
          </p:cNvSpPr>
          <p:nvPr>
            <p:ph type="sldNum" sz="quarter" idx="12"/>
          </p:nvPr>
        </p:nvSpPr>
        <p:spPr>
          <a:ln/>
        </p:spPr>
        <p:txBody>
          <a:bodyPr/>
          <a:lstStyle>
            <a:lvl1pPr>
              <a:defRPr/>
            </a:lvl1pPr>
          </a:lstStyle>
          <a:p>
            <a:fld id="{12026E08-CFFA-40AC-9B5D-6ED0A9B6885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solidFill>
                  <a:schemeClr val="accent4"/>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accent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fld id="{C50336C3-E74D-4A01-962E-D9E46A604890}" type="datetimeFigureOut">
              <a:rPr lang="en-US"/>
              <a:pPr/>
              <a:t>2/3/2016</a:t>
            </a:fld>
            <a:endParaRPr lang="en-US"/>
          </a:p>
        </p:txBody>
      </p:sp>
      <p:sp>
        <p:nvSpPr>
          <p:cNvPr id="6" name="Rectangle 11"/>
          <p:cNvSpPr>
            <a:spLocks noGrp="1" noChangeArrowheads="1"/>
          </p:cNvSpPr>
          <p:nvPr>
            <p:ph type="ftr" sz="quarter" idx="11"/>
          </p:nvPr>
        </p:nvSpPr>
        <p:spPr>
          <a:ln/>
        </p:spPr>
        <p:txBody>
          <a:bodyPr/>
          <a:lstStyle>
            <a:lvl1pPr>
              <a:defRPr/>
            </a:lvl1pPr>
          </a:lstStyle>
          <a:p>
            <a:endParaRPr lang="en-US"/>
          </a:p>
        </p:txBody>
      </p:sp>
      <p:sp>
        <p:nvSpPr>
          <p:cNvPr id="7" name="Rectangle 12"/>
          <p:cNvSpPr>
            <a:spLocks noGrp="1" noChangeArrowheads="1"/>
          </p:cNvSpPr>
          <p:nvPr>
            <p:ph type="sldNum" sz="quarter" idx="12"/>
          </p:nvPr>
        </p:nvSpPr>
        <p:spPr>
          <a:ln/>
        </p:spPr>
        <p:txBody>
          <a:bodyPr/>
          <a:lstStyle>
            <a:lvl1pPr>
              <a:defRPr/>
            </a:lvl1pPr>
          </a:lstStyle>
          <a:p>
            <a:fld id="{127D0635-BFE0-4443-95A6-96F2690AD13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1032" name="Rectangle 8"/>
          <p:cNvSpPr>
            <a:spLocks noGrp="1" noChangeArrowheads="1"/>
          </p:cNvSpPr>
          <p:nvPr>
            <p:ph type="title"/>
          </p:nvPr>
        </p:nvSpPr>
        <p:spPr bwMode="auto">
          <a:xfrm>
            <a:off x="457200" y="76200"/>
            <a:ext cx="6781800" cy="1066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33" name="Rectangle 9"/>
          <p:cNvSpPr>
            <a:spLocks noGrp="1" noChangeArrowheads="1"/>
          </p:cNvSpPr>
          <p:nvPr>
            <p:ph type="body" idx="1"/>
          </p:nvPr>
        </p:nvSpPr>
        <p:spPr bwMode="auto">
          <a:xfrm>
            <a:off x="457200" y="1219200"/>
            <a:ext cx="82296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4" name="Rectangle 10"/>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400">
                <a:latin typeface="Times New Roman" pitchFamily="18" charset="0"/>
              </a:defRPr>
            </a:lvl1pPr>
          </a:lstStyle>
          <a:p>
            <a:fld id="{517D68E0-3139-4D31-9678-BF5E9A63B5EB}" type="datetimeFigureOut">
              <a:rPr lang="en-US"/>
              <a:pPr/>
              <a:t>2/3/2016</a:t>
            </a:fld>
            <a:endParaRPr lang="en-US" dirty="0"/>
          </a:p>
        </p:txBody>
      </p:sp>
      <p:sp>
        <p:nvSpPr>
          <p:cNvPr id="1035" name="Rectangle 11"/>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400">
                <a:latin typeface="Times New Roman" pitchFamily="18" charset="0"/>
              </a:defRPr>
            </a:lvl1pPr>
          </a:lstStyle>
          <a:p>
            <a:endParaRPr lang="en-US" dirty="0"/>
          </a:p>
        </p:txBody>
      </p:sp>
      <p:sp>
        <p:nvSpPr>
          <p:cNvPr id="1036" name="Rectangle 12"/>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400">
                <a:latin typeface="Times New Roman" pitchFamily="18" charset="0"/>
              </a:defRPr>
            </a:lvl1pPr>
          </a:lstStyle>
          <a:p>
            <a:fld id="{F9D7BE8E-9176-4089-B894-E928AD5D688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52" r:id="rId12"/>
    <p:sldLayoutId id="2147483651" r:id="rId13"/>
  </p:sldLayoutIdLst>
  <p:timing>
    <p:tnLst>
      <p:par>
        <p:cTn id="1" dur="indefinite" restart="never" nodeType="tmRoot"/>
      </p:par>
    </p:tnLst>
  </p:timing>
  <p:txStyles>
    <p:titleStyle>
      <a:lvl1pPr algn="l" rtl="0" eaLnBrk="1" fontAlgn="base" hangingPunct="1">
        <a:spcBef>
          <a:spcPct val="0"/>
        </a:spcBef>
        <a:spcAft>
          <a:spcPct val="0"/>
        </a:spcAft>
        <a:defRPr sz="3600">
          <a:solidFill>
            <a:schemeClr val="accent4"/>
          </a:solidFill>
          <a:latin typeface="+mj-lt"/>
          <a:ea typeface="+mj-ea"/>
          <a:cs typeface="+mj-cs"/>
        </a:defRPr>
      </a:lvl1pPr>
      <a:lvl2pPr algn="l" rtl="0" eaLnBrk="1" fontAlgn="base" hangingPunct="1">
        <a:spcBef>
          <a:spcPct val="0"/>
        </a:spcBef>
        <a:spcAft>
          <a:spcPct val="0"/>
        </a:spcAft>
        <a:defRPr sz="3600">
          <a:solidFill>
            <a:srgbClr val="000000"/>
          </a:solidFill>
          <a:latin typeface="Gill Sans MT" pitchFamily="34" charset="0"/>
        </a:defRPr>
      </a:lvl2pPr>
      <a:lvl3pPr algn="l" rtl="0" eaLnBrk="1" fontAlgn="base" hangingPunct="1">
        <a:spcBef>
          <a:spcPct val="0"/>
        </a:spcBef>
        <a:spcAft>
          <a:spcPct val="0"/>
        </a:spcAft>
        <a:defRPr sz="3600">
          <a:solidFill>
            <a:srgbClr val="000000"/>
          </a:solidFill>
          <a:latin typeface="Gill Sans MT" pitchFamily="34" charset="0"/>
        </a:defRPr>
      </a:lvl3pPr>
      <a:lvl4pPr algn="l" rtl="0" eaLnBrk="1" fontAlgn="base" hangingPunct="1">
        <a:spcBef>
          <a:spcPct val="0"/>
        </a:spcBef>
        <a:spcAft>
          <a:spcPct val="0"/>
        </a:spcAft>
        <a:defRPr sz="3600">
          <a:solidFill>
            <a:srgbClr val="000000"/>
          </a:solidFill>
          <a:latin typeface="Gill Sans MT" pitchFamily="34" charset="0"/>
        </a:defRPr>
      </a:lvl4pPr>
      <a:lvl5pPr algn="l" rtl="0" eaLnBrk="1" fontAlgn="base" hangingPunct="1">
        <a:spcBef>
          <a:spcPct val="0"/>
        </a:spcBef>
        <a:spcAft>
          <a:spcPct val="0"/>
        </a:spcAft>
        <a:defRPr sz="3600">
          <a:solidFill>
            <a:srgbClr val="000000"/>
          </a:solidFill>
          <a:latin typeface="Gill Sans MT" pitchFamily="34" charset="0"/>
        </a:defRPr>
      </a:lvl5pPr>
      <a:lvl6pPr marL="457200" algn="l" rtl="0" eaLnBrk="1" fontAlgn="base" hangingPunct="1">
        <a:spcBef>
          <a:spcPct val="0"/>
        </a:spcBef>
        <a:spcAft>
          <a:spcPct val="0"/>
        </a:spcAft>
        <a:defRPr sz="3600">
          <a:solidFill>
            <a:srgbClr val="000000"/>
          </a:solidFill>
          <a:latin typeface="Gill Sans MT" pitchFamily="34" charset="0"/>
        </a:defRPr>
      </a:lvl6pPr>
      <a:lvl7pPr marL="914400" algn="l" rtl="0" eaLnBrk="1" fontAlgn="base" hangingPunct="1">
        <a:spcBef>
          <a:spcPct val="0"/>
        </a:spcBef>
        <a:spcAft>
          <a:spcPct val="0"/>
        </a:spcAft>
        <a:defRPr sz="3600">
          <a:solidFill>
            <a:srgbClr val="000000"/>
          </a:solidFill>
          <a:latin typeface="Gill Sans MT" pitchFamily="34" charset="0"/>
        </a:defRPr>
      </a:lvl7pPr>
      <a:lvl8pPr marL="1371600" algn="l" rtl="0" eaLnBrk="1" fontAlgn="base" hangingPunct="1">
        <a:spcBef>
          <a:spcPct val="0"/>
        </a:spcBef>
        <a:spcAft>
          <a:spcPct val="0"/>
        </a:spcAft>
        <a:defRPr sz="3600">
          <a:solidFill>
            <a:srgbClr val="000000"/>
          </a:solidFill>
          <a:latin typeface="Gill Sans MT" pitchFamily="34" charset="0"/>
        </a:defRPr>
      </a:lvl8pPr>
      <a:lvl9pPr marL="1828800" algn="l" rtl="0" eaLnBrk="1" fontAlgn="base" hangingPunct="1">
        <a:spcBef>
          <a:spcPct val="0"/>
        </a:spcBef>
        <a:spcAft>
          <a:spcPct val="0"/>
        </a:spcAft>
        <a:defRPr sz="3600">
          <a:solidFill>
            <a:srgbClr val="000000"/>
          </a:solidFill>
          <a:latin typeface="Gill Sans MT" pitchFamily="34" charset="0"/>
        </a:defRPr>
      </a:lvl9pPr>
    </p:titleStyle>
    <p:bodyStyle>
      <a:lvl1pPr marL="342900" indent="-342900" algn="l" rtl="0" eaLnBrk="1" fontAlgn="base" hangingPunct="1">
        <a:spcBef>
          <a:spcPct val="20000"/>
        </a:spcBef>
        <a:spcAft>
          <a:spcPct val="0"/>
        </a:spcAft>
        <a:buClr>
          <a:schemeClr val="tx1"/>
        </a:buClr>
        <a:buChar char="•"/>
        <a:defRPr sz="2800">
          <a:solidFill>
            <a:schemeClr val="accent4"/>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600">
          <a:solidFill>
            <a:schemeClr val="accent4"/>
          </a:solidFill>
          <a:latin typeface="+mn-lt"/>
        </a:defRPr>
      </a:lvl2pPr>
      <a:lvl3pPr marL="1143000" indent="-228600" algn="l" rtl="0" eaLnBrk="1" fontAlgn="base" hangingPunct="1">
        <a:spcBef>
          <a:spcPct val="20000"/>
        </a:spcBef>
        <a:spcAft>
          <a:spcPct val="0"/>
        </a:spcAft>
        <a:buClr>
          <a:schemeClr val="tx1"/>
        </a:buClr>
        <a:buChar char="•"/>
        <a:defRPr sz="2400">
          <a:solidFill>
            <a:schemeClr val="accent4"/>
          </a:solidFill>
          <a:latin typeface="+mn-lt"/>
        </a:defRPr>
      </a:lvl3pPr>
      <a:lvl4pPr marL="1600200" indent="-228600" algn="l" rtl="0" eaLnBrk="1" fontAlgn="base" hangingPunct="1">
        <a:spcBef>
          <a:spcPct val="20000"/>
        </a:spcBef>
        <a:spcAft>
          <a:spcPct val="0"/>
        </a:spcAft>
        <a:buClr>
          <a:schemeClr val="tx1"/>
        </a:buClr>
        <a:buChar char="•"/>
        <a:defRPr sz="2000">
          <a:solidFill>
            <a:schemeClr val="accent4"/>
          </a:solidFill>
          <a:latin typeface="+mn-lt"/>
        </a:defRPr>
      </a:lvl4pPr>
      <a:lvl5pPr marL="2057400" indent="-228600" algn="l" rtl="0" eaLnBrk="1" fontAlgn="base" hangingPunct="1">
        <a:spcBef>
          <a:spcPct val="20000"/>
        </a:spcBef>
        <a:spcAft>
          <a:spcPct val="0"/>
        </a:spcAft>
        <a:buClr>
          <a:schemeClr val="tx1"/>
        </a:buClr>
        <a:buChar char="•"/>
        <a:defRPr sz="2000">
          <a:solidFill>
            <a:schemeClr val="accent4"/>
          </a:solidFill>
          <a:latin typeface="+mn-lt"/>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17D68E0-3139-4D31-9678-BF5E9A63B5EB}" type="datetimeFigureOut">
              <a:rPr lang="en-US" smtClean="0"/>
              <a:pPr/>
              <a:t>2/3/2016</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F9D7BE8E-9176-4089-B894-E928AD5D6881}" type="slidenum">
              <a:rPr lang="en-US" smtClean="0"/>
              <a:pPr/>
              <a:t>‹#›</a:t>
            </a:fld>
            <a:endParaRPr lang="en-US"/>
          </a:p>
        </p:txBody>
      </p:sp>
    </p:spTree>
    <p:extLst>
      <p:ext uri="{BB962C8B-B14F-4D97-AF65-F5344CB8AC3E}">
        <p14:creationId xmlns:p14="http://schemas.microsoft.com/office/powerpoint/2010/main" val="322504225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7.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7.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z="5400" b="1" dirty="0" smtClean="0"/>
              <a:t>Economic Development</a:t>
            </a:r>
            <a:endParaRPr lang="en-US" sz="5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phenomenon of “Brain Drain”</a:t>
            </a:r>
            <a:endParaRPr lang="en-US" dirty="0"/>
          </a:p>
        </p:txBody>
      </p:sp>
      <p:sp>
        <p:nvSpPr>
          <p:cNvPr id="6" name="Content Placeholder 5"/>
          <p:cNvSpPr>
            <a:spLocks noGrp="1"/>
          </p:cNvSpPr>
          <p:nvPr>
            <p:ph idx="1"/>
          </p:nvPr>
        </p:nvSpPr>
        <p:spPr>
          <a:xfrm>
            <a:off x="609598" y="2160590"/>
            <a:ext cx="6781801" cy="4316410"/>
          </a:xfrm>
        </p:spPr>
        <p:txBody>
          <a:bodyPr/>
          <a:lstStyle/>
          <a:p>
            <a:r>
              <a:rPr lang="en-US" dirty="0" smtClean="0"/>
              <a:t>Many LDCs lack quality education facilities, therefore, individuals who have the potential to become highly skilled, cannot do so in their home country. Instead, they emigrate to MDCs where they can have access to said education/training. </a:t>
            </a:r>
          </a:p>
          <a:p>
            <a:r>
              <a:rPr lang="en-US" dirty="0" smtClean="0"/>
              <a:t>Upon gaining education/training, individuals stay in the MDC for employment, depriving their home country of their services </a:t>
            </a:r>
          </a:p>
          <a:p>
            <a:r>
              <a:rPr lang="en-US" dirty="0" smtClean="0"/>
              <a:t>Keeps LDCs struggling for innovation and investment </a:t>
            </a:r>
          </a:p>
        </p:txBody>
      </p:sp>
    </p:spTree>
    <p:extLst>
      <p:ext uri="{BB962C8B-B14F-4D97-AF65-F5344CB8AC3E}">
        <p14:creationId xmlns:p14="http://schemas.microsoft.com/office/powerpoint/2010/main" val="2407358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globalasiablog.com/files/2014/05/brain-drain1-2377hh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7178261"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965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4000" b="1" dirty="0" smtClean="0"/>
              <a:t>Political Indicators</a:t>
            </a:r>
            <a:endParaRPr lang="en-US" sz="4000" b="1" dirty="0"/>
          </a:p>
        </p:txBody>
      </p:sp>
      <p:sp>
        <p:nvSpPr>
          <p:cNvPr id="3" name="Content Placeholder 2"/>
          <p:cNvSpPr>
            <a:spLocks noGrp="1"/>
          </p:cNvSpPr>
          <p:nvPr>
            <p:ph idx="1"/>
          </p:nvPr>
        </p:nvSpPr>
        <p:spPr>
          <a:xfrm>
            <a:off x="609599" y="1676400"/>
            <a:ext cx="6347714" cy="3880773"/>
          </a:xfrm>
        </p:spPr>
        <p:txBody>
          <a:bodyPr/>
          <a:lstStyle/>
          <a:p>
            <a:endParaRPr lang="en-US" dirty="0" smtClean="0"/>
          </a:p>
          <a:p>
            <a:r>
              <a:rPr lang="en-US" sz="2000" dirty="0" smtClean="0"/>
              <a:t>Speak to a country’s government and gov’t involvement</a:t>
            </a:r>
          </a:p>
          <a:p>
            <a:r>
              <a:rPr lang="en-US" sz="2000" dirty="0" smtClean="0"/>
              <a:t>Look at things such as….</a:t>
            </a:r>
          </a:p>
          <a:p>
            <a:pPr lvl="1"/>
            <a:r>
              <a:rPr lang="en-US" sz="1800" dirty="0" smtClean="0"/>
              <a:t>Degree of democracy and voting </a:t>
            </a:r>
            <a:r>
              <a:rPr lang="en-US" sz="1800" dirty="0"/>
              <a:t>r</a:t>
            </a:r>
            <a:r>
              <a:rPr lang="en-US" sz="1800" dirty="0" smtClean="0"/>
              <a:t>ights</a:t>
            </a:r>
          </a:p>
          <a:p>
            <a:pPr lvl="1"/>
            <a:r>
              <a:rPr lang="en-US" sz="1800" dirty="0" smtClean="0"/>
              <a:t>Level of human </a:t>
            </a:r>
            <a:r>
              <a:rPr lang="en-US" sz="1800" dirty="0"/>
              <a:t>r</a:t>
            </a:r>
            <a:r>
              <a:rPr lang="en-US" sz="1800" dirty="0" smtClean="0"/>
              <a:t>ights</a:t>
            </a:r>
          </a:p>
          <a:p>
            <a:pPr lvl="1"/>
            <a:r>
              <a:rPr lang="en-US" sz="1800" dirty="0" smtClean="0"/>
              <a:t>Degree of government </a:t>
            </a:r>
            <a:r>
              <a:rPr lang="en-US" sz="1800" dirty="0"/>
              <a:t>o</a:t>
            </a:r>
            <a:r>
              <a:rPr lang="en-US" sz="1800" dirty="0" smtClean="0"/>
              <a:t>pposition</a:t>
            </a:r>
          </a:p>
          <a:p>
            <a:pPr lvl="1"/>
            <a:r>
              <a:rPr lang="en-US" sz="1800" dirty="0" smtClean="0"/>
              <a:t>Tolerance for different </a:t>
            </a:r>
            <a:r>
              <a:rPr lang="en-US" sz="1800" dirty="0"/>
              <a:t>p</a:t>
            </a:r>
            <a:r>
              <a:rPr lang="en-US" sz="1800" dirty="0" smtClean="0"/>
              <a:t>oints of view</a:t>
            </a:r>
            <a:endParaRPr lang="en-US" sz="1800" dirty="0"/>
          </a:p>
          <a:p>
            <a:pPr lvl="1"/>
            <a:r>
              <a:rPr lang="en-US" sz="1800" dirty="0" smtClean="0"/>
              <a:t>Income gender inequalities</a:t>
            </a:r>
            <a:endParaRPr lang="en-US" sz="1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lstStyle/>
          <a:p>
            <a:r>
              <a:rPr lang="en-US" sz="4000" b="1" dirty="0" smtClean="0"/>
              <a:t>Government Relation</a:t>
            </a:r>
            <a:endParaRPr lang="en-US" sz="4000" b="1" dirty="0"/>
          </a:p>
        </p:txBody>
      </p:sp>
      <p:sp>
        <p:nvSpPr>
          <p:cNvPr id="6" name="Content Placeholder 5"/>
          <p:cNvSpPr>
            <a:spLocks noGrp="1"/>
          </p:cNvSpPr>
          <p:nvPr>
            <p:ph idx="1"/>
          </p:nvPr>
        </p:nvSpPr>
        <p:spPr/>
        <p:txBody>
          <a:bodyPr>
            <a:normAutofit/>
          </a:bodyPr>
          <a:lstStyle/>
          <a:p>
            <a:endParaRPr lang="en-US" sz="2000" dirty="0" smtClean="0"/>
          </a:p>
          <a:p>
            <a:r>
              <a:rPr lang="en-US" sz="2000" dirty="0" smtClean="0"/>
              <a:t>There is NOT a direct relationship between economic development and a nation’s system of government. </a:t>
            </a:r>
          </a:p>
          <a:p>
            <a:pPr>
              <a:buNone/>
            </a:pPr>
            <a:endParaRPr lang="en-US" sz="2000" dirty="0" smtClean="0"/>
          </a:p>
          <a:p>
            <a:r>
              <a:rPr lang="en-US" sz="2000" dirty="0" smtClean="0"/>
              <a:t>A nation’s economic system could help transform its political system. </a:t>
            </a:r>
            <a:endParaRPr 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Physical Geography</a:t>
            </a:r>
            <a:endParaRPr lang="en-US" dirty="0"/>
          </a:p>
        </p:txBody>
      </p:sp>
      <p:sp>
        <p:nvSpPr>
          <p:cNvPr id="3" name="Content Placeholder 2"/>
          <p:cNvSpPr>
            <a:spLocks noGrp="1"/>
          </p:cNvSpPr>
          <p:nvPr>
            <p:ph idx="1"/>
          </p:nvPr>
        </p:nvSpPr>
        <p:spPr/>
        <p:txBody>
          <a:bodyPr>
            <a:normAutofit lnSpcReduction="10000"/>
          </a:bodyPr>
          <a:lstStyle/>
          <a:p>
            <a:r>
              <a:rPr lang="en-US" dirty="0"/>
              <a:t>Physical geography can and most definitely affects the development of a country</a:t>
            </a:r>
          </a:p>
          <a:p>
            <a:r>
              <a:rPr lang="en-US" dirty="0" smtClean="0"/>
              <a:t>Landlocked countries tend to have a lower level of development – access to resources</a:t>
            </a:r>
          </a:p>
          <a:p>
            <a:r>
              <a:rPr lang="en-US" dirty="0" smtClean="0"/>
              <a:t>Larger countries may have many more natural resources</a:t>
            </a:r>
          </a:p>
          <a:p>
            <a:r>
              <a:rPr lang="en-US" dirty="0"/>
              <a:t>Countries with rough terrain (mountains, deserts, etc.) may have a harder time </a:t>
            </a:r>
            <a:r>
              <a:rPr lang="en-US" dirty="0" smtClean="0"/>
              <a:t>developing</a:t>
            </a:r>
          </a:p>
          <a:p>
            <a:r>
              <a:rPr lang="en-US" dirty="0" smtClean="0"/>
              <a:t>The role of climate</a:t>
            </a:r>
          </a:p>
          <a:p>
            <a:pPr lvl="1"/>
            <a:r>
              <a:rPr lang="en-US" dirty="0" smtClean="0"/>
              <a:t>Countries in the mid-latitudes tend to have higher levels of development and be more economically productive</a:t>
            </a:r>
          </a:p>
          <a:p>
            <a:pPr lvl="1"/>
            <a:r>
              <a:rPr lang="en-US" dirty="0" smtClean="0"/>
              <a:t>Countries in the low-latitudes have lower levels of development	</a:t>
            </a:r>
          </a:p>
          <a:p>
            <a:endParaRPr lang="en-US" dirty="0" smtClean="0"/>
          </a:p>
        </p:txBody>
      </p:sp>
    </p:spTree>
    <p:extLst>
      <p:ext uri="{BB962C8B-B14F-4D97-AF65-F5344CB8AC3E}">
        <p14:creationId xmlns:p14="http://schemas.microsoft.com/office/powerpoint/2010/main" val="3493136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4000" b="1" dirty="0" smtClean="0"/>
              <a:t>Economic Activities</a:t>
            </a:r>
            <a:endParaRPr lang="en-US" sz="4000" b="1" dirty="0"/>
          </a:p>
        </p:txBody>
      </p:sp>
      <p:sp>
        <p:nvSpPr>
          <p:cNvPr id="3" name="Content Placeholder 2"/>
          <p:cNvSpPr>
            <a:spLocks noGrp="1"/>
          </p:cNvSpPr>
          <p:nvPr>
            <p:ph sz="half" idx="1"/>
          </p:nvPr>
        </p:nvSpPr>
        <p:spPr>
          <a:xfrm>
            <a:off x="609600" y="2160589"/>
            <a:ext cx="5562600" cy="3880772"/>
          </a:xfrm>
        </p:spPr>
        <p:txBody>
          <a:bodyPr/>
          <a:lstStyle/>
          <a:p>
            <a:endParaRPr lang="en-US" dirty="0" smtClean="0"/>
          </a:p>
          <a:p>
            <a:r>
              <a:rPr lang="en-US" sz="2200" dirty="0" smtClean="0"/>
              <a:t>A nation’s level of economic development is closely tied to the types of economic activities occurring.</a:t>
            </a:r>
          </a:p>
          <a:p>
            <a:r>
              <a:rPr lang="en-US" sz="2200" dirty="0" smtClean="0"/>
              <a:t>More advanced economic activities = more advanced economic development</a:t>
            </a:r>
          </a:p>
          <a:p>
            <a:r>
              <a:rPr lang="en-US" sz="2200" dirty="0" smtClean="0"/>
              <a:t>There are 4 tiers of </a:t>
            </a:r>
            <a:r>
              <a:rPr lang="en-US" sz="2200" dirty="0" smtClean="0"/>
              <a:t>activities</a:t>
            </a:r>
            <a:endParaRPr lang="en-US" sz="2200" dirty="0" smtClean="0"/>
          </a:p>
          <a:p>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6537"/>
            <a:ext cx="6347714" cy="1320800"/>
          </a:xfrm>
        </p:spPr>
        <p:txBody>
          <a:bodyPr anchor="ctr"/>
          <a:lstStyle/>
          <a:p>
            <a:r>
              <a:rPr lang="en-US" b="1" dirty="0" smtClean="0"/>
              <a:t>Primary </a:t>
            </a:r>
            <a:r>
              <a:rPr lang="en-US" b="1" dirty="0" smtClean="0"/>
              <a:t>Activities</a:t>
            </a:r>
            <a:endParaRPr lang="en-US" b="1" dirty="0"/>
          </a:p>
        </p:txBody>
      </p:sp>
      <p:sp>
        <p:nvSpPr>
          <p:cNvPr id="3" name="Content Placeholder 2"/>
          <p:cNvSpPr>
            <a:spLocks noGrp="1"/>
          </p:cNvSpPr>
          <p:nvPr>
            <p:ph sz="half" idx="1"/>
          </p:nvPr>
        </p:nvSpPr>
        <p:spPr>
          <a:xfrm>
            <a:off x="457200" y="1575698"/>
            <a:ext cx="4419600" cy="5029200"/>
          </a:xfrm>
        </p:spPr>
        <p:txBody>
          <a:bodyPr/>
          <a:lstStyle/>
          <a:p>
            <a:endParaRPr lang="en-US" dirty="0" smtClean="0"/>
          </a:p>
          <a:p>
            <a:r>
              <a:rPr lang="en-US" sz="2200" dirty="0"/>
              <a:t>I</a:t>
            </a:r>
            <a:r>
              <a:rPr lang="en-US" sz="2200" dirty="0" smtClean="0"/>
              <a:t>nvolve the production of foods and the extraction of natural resources</a:t>
            </a:r>
          </a:p>
          <a:p>
            <a:pPr lvl="1"/>
            <a:r>
              <a:rPr lang="en-US" sz="2000" dirty="0" smtClean="0"/>
              <a:t>Agriculture, mining, logging, fishing, etc.</a:t>
            </a:r>
          </a:p>
          <a:p>
            <a:r>
              <a:rPr lang="en-US" sz="2200" dirty="0" smtClean="0"/>
              <a:t>Require little skills/education</a:t>
            </a:r>
          </a:p>
          <a:p>
            <a:r>
              <a:rPr lang="en-US" sz="2200" dirty="0" smtClean="0"/>
              <a:t>Primarily associated with LDCs</a:t>
            </a:r>
            <a:endParaRPr lang="en-US" sz="2200" dirty="0"/>
          </a:p>
          <a:p>
            <a:endParaRPr lang="en-US" dirty="0" smtClean="0"/>
          </a:p>
          <a:p>
            <a:endParaRPr lang="en-US" dirty="0" smtClean="0"/>
          </a:p>
          <a:p>
            <a:pPr>
              <a:buNone/>
            </a:pPr>
            <a:endParaRPr lang="en-US" dirty="0"/>
          </a:p>
        </p:txBody>
      </p:sp>
      <p:pic>
        <p:nvPicPr>
          <p:cNvPr id="2050" name="Picture 2" descr="http://i2.cdn.turner.com/money/dam/assets/120919033536-gallery-dangerous-jobs-loggers-gallery-horizont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57200"/>
            <a:ext cx="2933700" cy="22002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3.gstatic.com/images?q=tbn:ANd9GcTDUAY-XAhJ1dAMpeToUMbtaIlphsz60_ShbdzCGPQJaldceh1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93" y="2695116"/>
            <a:ext cx="2933907" cy="19630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voices.nationalgeographic.com/files/2009/10/African-cattle-herder-picture-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393" y="4781299"/>
            <a:ext cx="2933907" cy="19674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7086600" cy="1066800"/>
          </a:xfrm>
        </p:spPr>
        <p:txBody>
          <a:bodyPr anchor="ctr"/>
          <a:lstStyle/>
          <a:p>
            <a:r>
              <a:rPr lang="en-US" b="1" dirty="0" smtClean="0"/>
              <a:t>Secondary </a:t>
            </a:r>
            <a:r>
              <a:rPr lang="en-US" b="1" dirty="0" smtClean="0"/>
              <a:t>Activities</a:t>
            </a:r>
            <a:endParaRPr lang="en-US" b="1" dirty="0"/>
          </a:p>
        </p:txBody>
      </p:sp>
      <p:sp>
        <p:nvSpPr>
          <p:cNvPr id="3" name="Content Placeholder 2"/>
          <p:cNvSpPr>
            <a:spLocks noGrp="1"/>
          </p:cNvSpPr>
          <p:nvPr>
            <p:ph sz="half" idx="1"/>
          </p:nvPr>
        </p:nvSpPr>
        <p:spPr>
          <a:xfrm>
            <a:off x="457200" y="1828800"/>
            <a:ext cx="4572000" cy="4724400"/>
          </a:xfrm>
        </p:spPr>
        <p:txBody>
          <a:bodyPr/>
          <a:lstStyle/>
          <a:p>
            <a:endParaRPr lang="en-US" dirty="0" smtClean="0"/>
          </a:p>
          <a:p>
            <a:r>
              <a:rPr lang="en-US" sz="2200" dirty="0" smtClean="0"/>
              <a:t>Focus on manufacturing </a:t>
            </a:r>
            <a:r>
              <a:rPr lang="en-US" sz="2200" dirty="0" smtClean="0"/>
              <a:t>and </a:t>
            </a:r>
            <a:r>
              <a:rPr lang="en-US" sz="2200" dirty="0" smtClean="0"/>
              <a:t>production of goods, such as the making of textiles, furniture, </a:t>
            </a:r>
            <a:r>
              <a:rPr lang="en-US" sz="2200" dirty="0" smtClean="0"/>
              <a:t>cars, etc.</a:t>
            </a:r>
            <a:endParaRPr lang="en-US" sz="2200" dirty="0" smtClean="0"/>
          </a:p>
          <a:p>
            <a:r>
              <a:rPr lang="en-US" sz="2200" dirty="0" smtClean="0"/>
              <a:t>Primarily associated with newly industrialized nations</a:t>
            </a:r>
            <a:endParaRPr lang="en-US" sz="2200" dirty="0"/>
          </a:p>
          <a:p>
            <a:endParaRPr lang="en-US" dirty="0" smtClean="0"/>
          </a:p>
          <a:p>
            <a:pPr marL="0" indent="0">
              <a:buNone/>
            </a:pPr>
            <a:endParaRPr lang="en-US" b="1" i="1" u="sng" dirty="0" smtClean="0"/>
          </a:p>
        </p:txBody>
      </p:sp>
      <p:pic>
        <p:nvPicPr>
          <p:cNvPr id="5" name="Picture 4" descr="2004-4-20-20-china-factory.jpg"/>
          <p:cNvPicPr>
            <a:picLocks noChangeAspect="1"/>
          </p:cNvPicPr>
          <p:nvPr/>
        </p:nvPicPr>
        <p:blipFill>
          <a:blip r:embed="rId2" cstate="print"/>
          <a:stretch>
            <a:fillRect/>
          </a:stretch>
        </p:blipFill>
        <p:spPr>
          <a:xfrm>
            <a:off x="5184078" y="1219200"/>
            <a:ext cx="3959922" cy="2362200"/>
          </a:xfrm>
          <a:prstGeom prst="rect">
            <a:avLst/>
          </a:prstGeom>
        </p:spPr>
      </p:pic>
      <p:pic>
        <p:nvPicPr>
          <p:cNvPr id="6" name="Picture 5" descr="sig_sewing.gif"/>
          <p:cNvPicPr>
            <a:picLocks noChangeAspect="1"/>
          </p:cNvPicPr>
          <p:nvPr/>
        </p:nvPicPr>
        <p:blipFill>
          <a:blip r:embed="rId3" cstate="print"/>
          <a:stretch>
            <a:fillRect/>
          </a:stretch>
        </p:blipFill>
        <p:spPr>
          <a:xfrm>
            <a:off x="5184078" y="4000500"/>
            <a:ext cx="3959922" cy="235709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b="1" dirty="0" smtClean="0"/>
              <a:t>Tertiary Activities</a:t>
            </a:r>
            <a:endParaRPr lang="en-US" b="1" dirty="0"/>
          </a:p>
        </p:txBody>
      </p:sp>
      <p:sp>
        <p:nvSpPr>
          <p:cNvPr id="3" name="Content Placeholder 2"/>
          <p:cNvSpPr>
            <a:spLocks noGrp="1"/>
          </p:cNvSpPr>
          <p:nvPr>
            <p:ph sz="half" idx="1"/>
          </p:nvPr>
        </p:nvSpPr>
        <p:spPr>
          <a:xfrm>
            <a:off x="609600" y="2160589"/>
            <a:ext cx="3886200" cy="3880772"/>
          </a:xfrm>
        </p:spPr>
        <p:txBody>
          <a:bodyPr>
            <a:normAutofit lnSpcReduction="10000"/>
          </a:bodyPr>
          <a:lstStyle/>
          <a:p>
            <a:endParaRPr lang="en-US" b="1" i="1" u="sng" dirty="0" smtClean="0"/>
          </a:p>
          <a:p>
            <a:r>
              <a:rPr lang="en-US" sz="2200" dirty="0" smtClean="0"/>
              <a:t>Deal with services</a:t>
            </a:r>
          </a:p>
          <a:p>
            <a:r>
              <a:rPr lang="en-US" sz="2200" dirty="0" smtClean="0"/>
              <a:t>Identified </a:t>
            </a:r>
            <a:r>
              <a:rPr lang="en-US" sz="2200" dirty="0" smtClean="0"/>
              <a:t>by a variety of services performed by people and businesses </a:t>
            </a:r>
            <a:endParaRPr lang="en-US" sz="2200" dirty="0" smtClean="0"/>
          </a:p>
          <a:p>
            <a:r>
              <a:rPr lang="en-US" sz="2200" dirty="0" smtClean="0"/>
              <a:t>Many require a high skill set and/or advanced education </a:t>
            </a:r>
          </a:p>
          <a:p>
            <a:r>
              <a:rPr lang="en-US" sz="2200" dirty="0" smtClean="0"/>
              <a:t>Associated with developing/MDCs</a:t>
            </a:r>
            <a:endParaRPr lang="en-US" sz="2200" dirty="0"/>
          </a:p>
        </p:txBody>
      </p:sp>
      <p:pic>
        <p:nvPicPr>
          <p:cNvPr id="3074" name="Picture 2" descr="http://images.usatoday.com/money/_photos/2006/04/14/ceowait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57200"/>
            <a:ext cx="2767674" cy="216895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goodcareauto.com/wp-content/uploads/2014/01/mechan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778553"/>
            <a:ext cx="3159125" cy="1895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ages.wisegeek.com/female-psychologist-in-black-with-male-patient-on-couc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7047" y="4826428"/>
            <a:ext cx="2956779" cy="1957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162800" cy="1066800"/>
          </a:xfrm>
        </p:spPr>
        <p:txBody>
          <a:bodyPr anchor="ctr"/>
          <a:lstStyle/>
          <a:p>
            <a:r>
              <a:rPr lang="en-US" b="1" dirty="0" smtClean="0"/>
              <a:t>Quaternary </a:t>
            </a:r>
            <a:r>
              <a:rPr lang="en-US" b="1" dirty="0" smtClean="0"/>
              <a:t>Activities</a:t>
            </a:r>
            <a:endParaRPr lang="en-US" b="1" dirty="0"/>
          </a:p>
        </p:txBody>
      </p:sp>
      <p:sp>
        <p:nvSpPr>
          <p:cNvPr id="3" name="Content Placeholder 2"/>
          <p:cNvSpPr>
            <a:spLocks noGrp="1"/>
          </p:cNvSpPr>
          <p:nvPr>
            <p:ph sz="half" idx="1"/>
          </p:nvPr>
        </p:nvSpPr>
        <p:spPr>
          <a:xfrm>
            <a:off x="457200" y="1828800"/>
            <a:ext cx="4419600" cy="4343400"/>
          </a:xfrm>
        </p:spPr>
        <p:txBody>
          <a:bodyPr/>
          <a:lstStyle/>
          <a:p>
            <a:endParaRPr lang="en-US" b="1" i="1" u="sng" dirty="0" smtClean="0"/>
          </a:p>
          <a:p>
            <a:r>
              <a:rPr lang="en-US" sz="2200" dirty="0"/>
              <a:t>C</a:t>
            </a:r>
            <a:r>
              <a:rPr lang="en-US" sz="2200" dirty="0" smtClean="0"/>
              <a:t>onsist of those involving information processing and </a:t>
            </a:r>
            <a:r>
              <a:rPr lang="en-US" sz="2200" dirty="0" smtClean="0"/>
              <a:t>management</a:t>
            </a:r>
          </a:p>
          <a:p>
            <a:r>
              <a:rPr lang="en-US" sz="2200" dirty="0" smtClean="0"/>
              <a:t>Require advanced degrees/licenses/certificates</a:t>
            </a:r>
            <a:endParaRPr lang="en-US" sz="2200" dirty="0" smtClean="0"/>
          </a:p>
          <a:p>
            <a:r>
              <a:rPr lang="en-US" sz="2200" dirty="0" smtClean="0"/>
              <a:t>Primarily associated with MDCs</a:t>
            </a:r>
            <a:endParaRPr lang="en-US" sz="2200" dirty="0"/>
          </a:p>
          <a:p>
            <a:endParaRPr lang="en-US" dirty="0"/>
          </a:p>
        </p:txBody>
      </p:sp>
      <p:pic>
        <p:nvPicPr>
          <p:cNvPr id="6" name="Picture 5" descr="4-computer-programmer.jpg"/>
          <p:cNvPicPr>
            <a:picLocks noChangeAspect="1"/>
          </p:cNvPicPr>
          <p:nvPr/>
        </p:nvPicPr>
        <p:blipFill>
          <a:blip r:embed="rId2" cstate="print"/>
          <a:stretch>
            <a:fillRect/>
          </a:stretch>
        </p:blipFill>
        <p:spPr>
          <a:xfrm>
            <a:off x="5062251" y="1880781"/>
            <a:ext cx="2895600" cy="2084832"/>
          </a:xfrm>
          <a:prstGeom prst="rect">
            <a:avLst/>
          </a:prstGeom>
        </p:spPr>
      </p:pic>
      <p:pic>
        <p:nvPicPr>
          <p:cNvPr id="3074" name="Picture 2" descr="http://media.zenfs.com/en-US/video/video.pd2upload.com/video.yahoofinance.com@51b6e7b0-36c1-3fc1-9616-cd99aeae36b4_FU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247511"/>
            <a:ext cx="2895600" cy="19246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71600"/>
            <a:ext cx="9203847" cy="3936191"/>
          </a:xfrm>
          <a:prstGeom prst="rect">
            <a:avLst/>
          </a:prstGeom>
        </p:spPr>
      </p:pic>
    </p:spTree>
    <p:extLst>
      <p:ext uri="{BB962C8B-B14F-4D97-AF65-F5344CB8AC3E}">
        <p14:creationId xmlns:p14="http://schemas.microsoft.com/office/powerpoint/2010/main" val="2837540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Summary</a:t>
            </a:r>
            <a:endParaRPr lang="en-US" dirty="0"/>
          </a:p>
        </p:txBody>
      </p:sp>
      <p:sp>
        <p:nvSpPr>
          <p:cNvPr id="6" name="Content Placeholder 5"/>
          <p:cNvSpPr>
            <a:spLocks noGrp="1"/>
          </p:cNvSpPr>
          <p:nvPr>
            <p:ph idx="1"/>
          </p:nvPr>
        </p:nvSpPr>
        <p:spPr/>
        <p:txBody>
          <a:bodyPr/>
          <a:lstStyle/>
          <a:p>
            <a:r>
              <a:rPr lang="en-US" sz="2200" dirty="0" smtClean="0"/>
              <a:t>By and large, the bulk of the world’s LDCs are found in Central Africa.</a:t>
            </a:r>
          </a:p>
          <a:p>
            <a:pPr lvl="1"/>
            <a:r>
              <a:rPr lang="en-US" sz="2000" dirty="0" smtClean="0"/>
              <a:t>Location in the mid-latitudes is a disadvantage, history of colonization</a:t>
            </a:r>
          </a:p>
          <a:p>
            <a:r>
              <a:rPr lang="en-US" sz="2200" dirty="0" smtClean="0"/>
              <a:t>Other regions with some LDCs are Central America, Middle East, and Southeast Asia.</a:t>
            </a:r>
          </a:p>
          <a:p>
            <a:r>
              <a:rPr lang="en-US" sz="2200" dirty="0" smtClean="0"/>
              <a:t>Development is hard to measure…some countries can be considered developed in economic terms, but not in social terms, and vice versa</a:t>
            </a:r>
          </a:p>
          <a:p>
            <a:endParaRPr lang="en-US" dirty="0" smtClean="0"/>
          </a:p>
        </p:txBody>
      </p:sp>
    </p:spTree>
    <p:extLst>
      <p:ext uri="{BB962C8B-B14F-4D97-AF65-F5344CB8AC3E}">
        <p14:creationId xmlns:p14="http://schemas.microsoft.com/office/powerpoint/2010/main" val="4069602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Economic Development</a:t>
            </a:r>
            <a:endParaRPr lang="en-US" sz="4000" dirty="0"/>
          </a:p>
        </p:txBody>
      </p:sp>
      <p:sp>
        <p:nvSpPr>
          <p:cNvPr id="4" name="Text Placeholder 3"/>
          <p:cNvSpPr>
            <a:spLocks noGrp="1"/>
          </p:cNvSpPr>
          <p:nvPr>
            <p:ph sz="half" idx="1"/>
          </p:nvPr>
        </p:nvSpPr>
        <p:spPr>
          <a:xfrm>
            <a:off x="457200" y="1600200"/>
            <a:ext cx="7010400" cy="4876800"/>
          </a:xfrm>
        </p:spPr>
        <p:txBody>
          <a:bodyPr>
            <a:normAutofit fontScale="92500" lnSpcReduction="10000"/>
          </a:bodyPr>
          <a:lstStyle/>
          <a:p>
            <a:pPr>
              <a:buFont typeface="Arial"/>
              <a:buChar char="•"/>
            </a:pPr>
            <a:r>
              <a:rPr lang="en-US" sz="2400" dirty="0" smtClean="0"/>
              <a:t>Refers to how advanced an economy is </a:t>
            </a:r>
          </a:p>
          <a:p>
            <a:pPr>
              <a:buFont typeface="Arial"/>
              <a:buChar char="•"/>
            </a:pPr>
            <a:r>
              <a:rPr lang="en-US" sz="2400" dirty="0" smtClean="0"/>
              <a:t>Countries are ranked on a spectrum, in terms of development</a:t>
            </a:r>
          </a:p>
          <a:p>
            <a:pPr>
              <a:buFont typeface="Arial"/>
              <a:buChar char="•"/>
            </a:pPr>
            <a:r>
              <a:rPr lang="en-US" sz="2400" dirty="0" smtClean="0"/>
              <a:t>Industrialized or</a:t>
            </a:r>
            <a:r>
              <a:rPr lang="en-US" sz="1800" b="1" dirty="0" smtClean="0"/>
              <a:t> </a:t>
            </a:r>
            <a:r>
              <a:rPr lang="en-US" sz="2400" dirty="0"/>
              <a:t>m</a:t>
            </a:r>
            <a:r>
              <a:rPr lang="en-US" sz="2400" dirty="0" smtClean="0"/>
              <a:t>ore </a:t>
            </a:r>
            <a:r>
              <a:rPr lang="en-US" sz="2400" dirty="0"/>
              <a:t>d</a:t>
            </a:r>
            <a:r>
              <a:rPr lang="en-US" sz="2400" dirty="0" smtClean="0"/>
              <a:t>eveloped countries have advanced economies and higher standards of living</a:t>
            </a:r>
          </a:p>
          <a:p>
            <a:pPr lvl="1">
              <a:buFont typeface="Arial"/>
              <a:buChar char="•"/>
            </a:pPr>
            <a:r>
              <a:rPr lang="en-US" sz="2000" dirty="0" smtClean="0"/>
              <a:t>First World, highly developed, developed, MDCs</a:t>
            </a:r>
          </a:p>
          <a:p>
            <a:pPr>
              <a:buFont typeface="Arial"/>
              <a:buChar char="•"/>
            </a:pPr>
            <a:r>
              <a:rPr lang="en-US" sz="2400" dirty="0" smtClean="0"/>
              <a:t>Less developed countries have less advanced economies and </a:t>
            </a:r>
            <a:r>
              <a:rPr lang="en-US" sz="2400" dirty="0"/>
              <a:t>l</a:t>
            </a:r>
            <a:r>
              <a:rPr lang="en-US" sz="2400" dirty="0" smtClean="0"/>
              <a:t>ower standards of living</a:t>
            </a:r>
          </a:p>
          <a:p>
            <a:pPr lvl="1">
              <a:buFont typeface="Arial"/>
              <a:buChar char="•"/>
            </a:pPr>
            <a:r>
              <a:rPr lang="en-US" sz="2000" dirty="0" smtClean="0"/>
              <a:t>Third World, underdeveloped, LDCs</a:t>
            </a:r>
            <a:endParaRPr lang="en-US" sz="2000" dirty="0"/>
          </a:p>
          <a:p>
            <a:pPr>
              <a:buFont typeface="Arial"/>
              <a:buChar char="•"/>
            </a:pPr>
            <a:r>
              <a:rPr lang="en-US" sz="2400" dirty="0" smtClean="0"/>
              <a:t>Countries in the middle of this spectrum are considered “emerging economies” or “newly industrialized nations”</a:t>
            </a:r>
          </a:p>
          <a:p>
            <a:pPr lvl="1">
              <a:buFont typeface="Arial"/>
              <a:buChar char="•"/>
            </a:pPr>
            <a:r>
              <a:rPr lang="en-US" sz="2000" dirty="0" smtClean="0"/>
              <a:t>developing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2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20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20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20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20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fade">
                                      <p:cBhvr>
                                        <p:cTn id="47"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chor="ctr"/>
          <a:lstStyle/>
          <a:p>
            <a:r>
              <a:rPr lang="en-US" sz="4000" b="1" dirty="0" smtClean="0"/>
              <a:t>Indicators of Development</a:t>
            </a:r>
            <a:endParaRPr lang="en-US" sz="4000" b="1" dirty="0"/>
          </a:p>
        </p:txBody>
      </p:sp>
      <p:sp>
        <p:nvSpPr>
          <p:cNvPr id="11" name="Content Placeholder 10"/>
          <p:cNvSpPr>
            <a:spLocks noGrp="1"/>
          </p:cNvSpPr>
          <p:nvPr>
            <p:ph sz="half" idx="1"/>
          </p:nvPr>
        </p:nvSpPr>
        <p:spPr>
          <a:xfrm>
            <a:off x="37641" y="1987486"/>
            <a:ext cx="4428546" cy="4678298"/>
          </a:xfrm>
        </p:spPr>
        <p:txBody>
          <a:bodyPr>
            <a:normAutofit/>
          </a:bodyPr>
          <a:lstStyle/>
          <a:p>
            <a:pPr marL="0" indent="0">
              <a:buNone/>
            </a:pPr>
            <a:endParaRPr lang="en-US" dirty="0" smtClean="0"/>
          </a:p>
          <a:p>
            <a:r>
              <a:rPr lang="en-US" dirty="0" smtClean="0"/>
              <a:t>The </a:t>
            </a:r>
            <a:r>
              <a:rPr lang="en-US" b="1" i="1" dirty="0" smtClean="0"/>
              <a:t>Human Development Index </a:t>
            </a:r>
            <a:r>
              <a:rPr lang="en-US" dirty="0" smtClean="0"/>
              <a:t>was developed by the United Nations as a tool to rank countries based on level of economic development</a:t>
            </a:r>
          </a:p>
          <a:p>
            <a:r>
              <a:rPr lang="en-US" dirty="0" smtClean="0"/>
              <a:t>Considers demographic, economic, social, and political </a:t>
            </a:r>
            <a:r>
              <a:rPr lang="en-US" dirty="0" smtClean="0"/>
              <a:t>indicators</a:t>
            </a:r>
            <a:endParaRPr lang="en-US" dirty="0" smtClean="0"/>
          </a:p>
        </p:txBody>
      </p:sp>
      <p:pic>
        <p:nvPicPr>
          <p:cNvPr id="5" name="Content Placeholder 4" descr="human-dev-index1.gif"/>
          <p:cNvPicPr>
            <a:picLocks noGrp="1" noChangeAspect="1"/>
          </p:cNvPicPr>
          <p:nvPr>
            <p:ph sz="half" idx="2"/>
          </p:nvPr>
        </p:nvPicPr>
        <p:blipFill>
          <a:blip r:embed="rId2" cstate="print"/>
          <a:stretch>
            <a:fillRect/>
          </a:stretch>
        </p:blipFill>
        <p:spPr>
          <a:xfrm>
            <a:off x="4433136" y="609600"/>
            <a:ext cx="4710864" cy="5370384"/>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906" y="228600"/>
            <a:ext cx="6347714" cy="1320800"/>
          </a:xfrm>
        </p:spPr>
        <p:txBody>
          <a:bodyPr anchor="ctr"/>
          <a:lstStyle/>
          <a:p>
            <a:r>
              <a:rPr lang="en-US" b="1" dirty="0" smtClean="0"/>
              <a:t>Demographic Indicators</a:t>
            </a:r>
            <a:endParaRPr lang="en-US" b="1" dirty="0"/>
          </a:p>
        </p:txBody>
      </p:sp>
      <p:sp>
        <p:nvSpPr>
          <p:cNvPr id="3" name="Content Placeholder 2"/>
          <p:cNvSpPr>
            <a:spLocks noGrp="1"/>
          </p:cNvSpPr>
          <p:nvPr>
            <p:ph sz="half" idx="1"/>
          </p:nvPr>
        </p:nvSpPr>
        <p:spPr>
          <a:xfrm>
            <a:off x="457200" y="1295400"/>
            <a:ext cx="8686800" cy="5334000"/>
          </a:xfrm>
        </p:spPr>
        <p:txBody>
          <a:bodyPr>
            <a:normAutofit/>
          </a:bodyPr>
          <a:lstStyle/>
          <a:p>
            <a:r>
              <a:rPr lang="en-US" sz="2400" dirty="0" smtClean="0"/>
              <a:t>Relate to aspects of the population</a:t>
            </a:r>
          </a:p>
          <a:p>
            <a:r>
              <a:rPr lang="en-US" sz="2400" dirty="0" smtClean="0"/>
              <a:t>Looks at things such as…</a:t>
            </a:r>
          </a:p>
          <a:p>
            <a:pPr lvl="1"/>
            <a:r>
              <a:rPr lang="en-US" sz="2200" dirty="0" smtClean="0"/>
              <a:t>Life expectancy</a:t>
            </a:r>
          </a:p>
          <a:p>
            <a:pPr lvl="1"/>
            <a:r>
              <a:rPr lang="en-US" sz="2200" dirty="0" smtClean="0"/>
              <a:t>Birth and death rates</a:t>
            </a:r>
          </a:p>
          <a:p>
            <a:pPr lvl="1"/>
            <a:r>
              <a:rPr lang="en-US" sz="2200" dirty="0" smtClean="0"/>
              <a:t>Total fertility rates</a:t>
            </a:r>
          </a:p>
          <a:p>
            <a:pPr lvl="1"/>
            <a:r>
              <a:rPr lang="en-US" sz="2200" dirty="0" smtClean="0"/>
              <a:t>Infant mortality rates</a:t>
            </a:r>
          </a:p>
          <a:p>
            <a:pPr lvl="1"/>
            <a:r>
              <a:rPr lang="en-US" sz="2200" dirty="0" smtClean="0"/>
              <a:t>% of urban pop. </a:t>
            </a:r>
          </a:p>
        </p:txBody>
      </p:sp>
      <p:pic>
        <p:nvPicPr>
          <p:cNvPr id="1026" name="Picture 2" descr="http://www.giantfreakinrobot.com/wp-content/uploads/2011/10/popul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04" y="5041013"/>
            <a:ext cx="3695700" cy="159848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turkishpress.com/nws-i/384667-36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8004" y="5052948"/>
            <a:ext cx="2361559" cy="16045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telegraph.co.uk/multimedia/archive/02098/grave_2098507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9563" y="5037973"/>
            <a:ext cx="2563997" cy="16045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4000" b="1" dirty="0" smtClean="0"/>
              <a:t>Economic Indicators</a:t>
            </a:r>
            <a:endParaRPr lang="en-US" sz="4000" b="1" dirty="0"/>
          </a:p>
        </p:txBody>
      </p:sp>
      <p:sp>
        <p:nvSpPr>
          <p:cNvPr id="3" name="Content Placeholder 2"/>
          <p:cNvSpPr>
            <a:spLocks noGrp="1"/>
          </p:cNvSpPr>
          <p:nvPr>
            <p:ph sz="half" idx="1"/>
          </p:nvPr>
        </p:nvSpPr>
        <p:spPr>
          <a:xfrm>
            <a:off x="609600" y="1676400"/>
            <a:ext cx="7772400" cy="5334000"/>
          </a:xfrm>
        </p:spPr>
        <p:txBody>
          <a:bodyPr/>
          <a:lstStyle/>
          <a:p>
            <a:pPr marL="0" indent="0">
              <a:buNone/>
            </a:pPr>
            <a:endParaRPr lang="en-US" dirty="0" smtClean="0"/>
          </a:p>
          <a:p>
            <a:r>
              <a:rPr lang="en-US" sz="2400" dirty="0" smtClean="0"/>
              <a:t>Show how well an economy is performing</a:t>
            </a:r>
          </a:p>
          <a:p>
            <a:r>
              <a:rPr lang="en-US" sz="2400" dirty="0" smtClean="0"/>
              <a:t>Looks at things such as…</a:t>
            </a:r>
          </a:p>
          <a:p>
            <a:pPr lvl="1"/>
            <a:r>
              <a:rPr lang="en-US" sz="2000" dirty="0" smtClean="0"/>
              <a:t>Gross Domestic Product - the </a:t>
            </a:r>
            <a:r>
              <a:rPr lang="en-US" sz="2000" dirty="0"/>
              <a:t>total value of all goods and services produced by a nation in a year </a:t>
            </a:r>
            <a:r>
              <a:rPr lang="en-US" sz="2000" u="sng" dirty="0"/>
              <a:t>within</a:t>
            </a:r>
            <a:r>
              <a:rPr lang="en-US" sz="2000" dirty="0"/>
              <a:t> its </a:t>
            </a:r>
            <a:r>
              <a:rPr lang="en-US" sz="2000" dirty="0" smtClean="0"/>
              <a:t>borders</a:t>
            </a:r>
            <a:endParaRPr lang="en-US" sz="2000" dirty="0"/>
          </a:p>
          <a:p>
            <a:pPr lvl="1"/>
            <a:r>
              <a:rPr lang="en-US" sz="2000" dirty="0" smtClean="0"/>
              <a:t>Gross National Product – includes GDP  + goods and services produced </a:t>
            </a:r>
            <a:r>
              <a:rPr lang="en-US" sz="2000" u="sng" dirty="0" smtClean="0"/>
              <a:t>outside</a:t>
            </a:r>
            <a:r>
              <a:rPr lang="en-US" sz="2000" dirty="0" smtClean="0"/>
              <a:t> of the country’s borders by its citizens</a:t>
            </a:r>
          </a:p>
          <a:p>
            <a:pPr lvl="1"/>
            <a:r>
              <a:rPr lang="en-US" sz="2000" dirty="0" smtClean="0"/>
              <a:t>Gross National Income – summed up as the total income generated by a country in a given year</a:t>
            </a:r>
          </a:p>
          <a:p>
            <a:pPr lvl="1"/>
            <a:r>
              <a:rPr lang="en-US" sz="2000" dirty="0" smtClean="0"/>
              <a:t>GNI per capita – “per person”, GNI divided by total pop.; reflects average income of a country’s citizens</a:t>
            </a:r>
          </a:p>
          <a:p>
            <a:pPr lvl="2"/>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598" y="304800"/>
            <a:ext cx="6347713" cy="1320800"/>
          </a:xfrm>
        </p:spPr>
        <p:txBody>
          <a:bodyPr/>
          <a:lstStyle/>
          <a:p>
            <a:r>
              <a:rPr lang="en-US" dirty="0" smtClean="0"/>
              <a:t>Economic Indicators</a:t>
            </a:r>
            <a:endParaRPr lang="en-US" dirty="0"/>
          </a:p>
        </p:txBody>
      </p:sp>
      <p:sp>
        <p:nvSpPr>
          <p:cNvPr id="6" name="Content Placeholder 5"/>
          <p:cNvSpPr>
            <a:spLocks noGrp="1"/>
          </p:cNvSpPr>
          <p:nvPr>
            <p:ph idx="1"/>
          </p:nvPr>
        </p:nvSpPr>
        <p:spPr>
          <a:xfrm>
            <a:off x="609598" y="1371600"/>
            <a:ext cx="6934202" cy="3880773"/>
          </a:xfrm>
        </p:spPr>
        <p:txBody>
          <a:bodyPr/>
          <a:lstStyle/>
          <a:p>
            <a:r>
              <a:rPr lang="en-US" sz="2400" dirty="0" smtClean="0"/>
              <a:t>May also look at things such as, unemployment rates, foreign investment, remittances, etc.</a:t>
            </a:r>
          </a:p>
          <a:p>
            <a:pPr lvl="1"/>
            <a:r>
              <a:rPr lang="en-US" sz="2000" dirty="0" smtClean="0"/>
              <a:t>Remittances - </a:t>
            </a:r>
            <a:r>
              <a:rPr lang="en-US" sz="2000" dirty="0"/>
              <a:t> a transfer of money by a foreign worker to an individual in his or her home </a:t>
            </a:r>
            <a:r>
              <a:rPr lang="en-US" sz="2000" dirty="0" smtClean="0"/>
              <a:t>country</a:t>
            </a:r>
          </a:p>
          <a:p>
            <a:pPr lvl="1"/>
            <a:r>
              <a:rPr lang="en-US" sz="2000" dirty="0" smtClean="0"/>
              <a:t>In LDCs remittances make up a larger % of the GNI</a:t>
            </a:r>
          </a:p>
        </p:txBody>
      </p:sp>
      <p:pic>
        <p:nvPicPr>
          <p:cNvPr id="7" name="Picture 6"/>
          <p:cNvPicPr>
            <a:picLocks noChangeAspect="1"/>
          </p:cNvPicPr>
          <p:nvPr/>
        </p:nvPicPr>
        <p:blipFill>
          <a:blip r:embed="rId2"/>
          <a:stretch>
            <a:fillRect/>
          </a:stretch>
        </p:blipFill>
        <p:spPr>
          <a:xfrm>
            <a:off x="4401498" y="4325957"/>
            <a:ext cx="3746500" cy="2247900"/>
          </a:xfrm>
          <a:prstGeom prst="rect">
            <a:avLst/>
          </a:prstGeom>
        </p:spPr>
      </p:pic>
      <p:pic>
        <p:nvPicPr>
          <p:cNvPr id="8" name="Picture 7"/>
          <p:cNvPicPr>
            <a:picLocks noChangeAspect="1"/>
          </p:cNvPicPr>
          <p:nvPr/>
        </p:nvPicPr>
        <p:blipFill>
          <a:blip r:embed="rId3"/>
          <a:stretch>
            <a:fillRect/>
          </a:stretch>
        </p:blipFill>
        <p:spPr>
          <a:xfrm>
            <a:off x="762000" y="4257230"/>
            <a:ext cx="3757930" cy="2385353"/>
          </a:xfrm>
          <a:prstGeom prst="rect">
            <a:avLst/>
          </a:prstGeom>
        </p:spPr>
      </p:pic>
    </p:spTree>
    <p:extLst>
      <p:ext uri="{BB962C8B-B14F-4D97-AF65-F5344CB8AC3E}">
        <p14:creationId xmlns:p14="http://schemas.microsoft.com/office/powerpoint/2010/main" val="257377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9220200" cy="4268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4842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143" y="304800"/>
            <a:ext cx="6347714" cy="1320800"/>
          </a:xfrm>
        </p:spPr>
        <p:txBody>
          <a:bodyPr anchor="ctr"/>
          <a:lstStyle/>
          <a:p>
            <a:r>
              <a:rPr lang="en-US" sz="4000" b="1" dirty="0" smtClean="0"/>
              <a:t>Social Indicators</a:t>
            </a:r>
            <a:endParaRPr lang="en-US" sz="4000" b="1" dirty="0"/>
          </a:p>
        </p:txBody>
      </p:sp>
      <p:sp>
        <p:nvSpPr>
          <p:cNvPr id="3" name="Content Placeholder 2"/>
          <p:cNvSpPr>
            <a:spLocks noGrp="1"/>
          </p:cNvSpPr>
          <p:nvPr>
            <p:ph sz="half" idx="1"/>
          </p:nvPr>
        </p:nvSpPr>
        <p:spPr>
          <a:xfrm>
            <a:off x="636142" y="1625600"/>
            <a:ext cx="7060057" cy="4724400"/>
          </a:xfrm>
        </p:spPr>
        <p:txBody>
          <a:bodyPr/>
          <a:lstStyle/>
          <a:p>
            <a:r>
              <a:rPr lang="en-US" dirty="0" smtClean="0"/>
              <a:t>Measure social aspects of a country’s population such as… </a:t>
            </a:r>
          </a:p>
          <a:p>
            <a:r>
              <a:rPr lang="en-US" dirty="0" smtClean="0"/>
              <a:t>Literacy Rates</a:t>
            </a:r>
          </a:p>
          <a:p>
            <a:pPr lvl="1"/>
            <a:r>
              <a:rPr lang="en-US" dirty="0" smtClean="0"/>
              <a:t>% of people over age 15 who can read and write</a:t>
            </a:r>
          </a:p>
          <a:p>
            <a:r>
              <a:rPr lang="en-US" dirty="0" smtClean="0"/>
              <a:t>% of people attending places of higher education</a:t>
            </a:r>
          </a:p>
          <a:p>
            <a:r>
              <a:rPr lang="en-US" dirty="0" smtClean="0"/>
              <a:t>Expected years of schooling</a:t>
            </a:r>
          </a:p>
          <a:p>
            <a:r>
              <a:rPr lang="en-US" dirty="0" smtClean="0"/>
              <a:t>Number of professional people (doctors, lawyers, etc).</a:t>
            </a:r>
          </a:p>
          <a:p>
            <a:r>
              <a:rPr lang="en-US" dirty="0" smtClean="0"/>
              <a:t>Housing availability</a:t>
            </a:r>
          </a:p>
          <a:p>
            <a:r>
              <a:rPr lang="en-US" dirty="0" smtClean="0"/>
              <a:t>Access to clean water</a:t>
            </a:r>
          </a:p>
          <a:p>
            <a:r>
              <a:rPr lang="en-US" dirty="0" smtClean="0"/>
              <a:t>Sanitation systems</a:t>
            </a:r>
          </a:p>
          <a:p>
            <a:r>
              <a:rPr lang="en-US" dirty="0" smtClean="0"/>
              <a:t>% of </a:t>
            </a:r>
            <a:r>
              <a:rPr lang="en-US" dirty="0" smtClean="0"/>
              <a:t>pop. </a:t>
            </a:r>
            <a:r>
              <a:rPr lang="en-US" dirty="0" smtClean="0"/>
              <a:t>with access to internet</a:t>
            </a:r>
          </a:p>
          <a:p>
            <a:r>
              <a:rPr lang="en-US" dirty="0" smtClean="0"/>
              <a:t>Cell phone </a:t>
            </a:r>
            <a:r>
              <a:rPr lang="en-US" dirty="0" smtClean="0"/>
              <a:t>subscriptions</a:t>
            </a:r>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S010369408">
  <a:themeElements>
    <a:clrScheme name="AsianPacAmerHerMonth_TP10131490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fontScheme name="AsianPacAmerHerMonth_TP10131490">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ianPacAmerHerMonth_TP10131490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AsianPacAmerHerMonth_TP10131490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AsianPacAmerHerMonth_TP10131490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AsianPacAmerHerMonth_TP10131490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AsianPacAmerHerMonth_TP10131490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AsianPacAmerHerMonth_TP10131490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86E94B2-B947-4291-87A7-963736076A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TS010369408.potx</Template>
  <TotalTime>2620</TotalTime>
  <Words>766</Words>
  <Application>Microsoft Office PowerPoint</Application>
  <PresentationFormat>On-screen Show (4:3)</PresentationFormat>
  <Paragraphs>105</Paragraphs>
  <Slides>20</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Gill Sans MT</vt:lpstr>
      <vt:lpstr>Times New Roman</vt:lpstr>
      <vt:lpstr>Trebuchet MS</vt:lpstr>
      <vt:lpstr>Wingdings 3</vt:lpstr>
      <vt:lpstr>TS010369408</vt:lpstr>
      <vt:lpstr>Facet</vt:lpstr>
      <vt:lpstr>Economic Development</vt:lpstr>
      <vt:lpstr>PowerPoint Presentation</vt:lpstr>
      <vt:lpstr>Economic Development</vt:lpstr>
      <vt:lpstr>Indicators of Development</vt:lpstr>
      <vt:lpstr>Demographic Indicators</vt:lpstr>
      <vt:lpstr>Economic Indicators</vt:lpstr>
      <vt:lpstr>Economic Indicators</vt:lpstr>
      <vt:lpstr>PowerPoint Presentation</vt:lpstr>
      <vt:lpstr>Social Indicators</vt:lpstr>
      <vt:lpstr>The phenomenon of “Brain Drain”</vt:lpstr>
      <vt:lpstr>PowerPoint Presentation</vt:lpstr>
      <vt:lpstr>Political Indicators</vt:lpstr>
      <vt:lpstr>Government Relation</vt:lpstr>
      <vt:lpstr>The Role of Physical Geography</vt:lpstr>
      <vt:lpstr>Economic Activities</vt:lpstr>
      <vt:lpstr>Primary Activities</vt:lpstr>
      <vt:lpstr>Secondary Activities</vt:lpstr>
      <vt:lpstr>Tertiary Activities</vt:lpstr>
      <vt:lpstr>Quaternary Activities</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Caribbean American Heritage Month Presentation</dc:title>
  <dc:creator>Christian Gowen</dc:creator>
  <cp:lastModifiedBy>Diana Zapien</cp:lastModifiedBy>
  <cp:revision>34</cp:revision>
  <dcterms:created xsi:type="dcterms:W3CDTF">2012-03-25T14:50:19Z</dcterms:created>
  <dcterms:modified xsi:type="dcterms:W3CDTF">2016-02-03T21:10:27Z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TC102308681033</vt:lpwstr>
  </property>
</Properties>
</file>