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8" r:id="rId3"/>
    <p:sldId id="319" r:id="rId4"/>
    <p:sldId id="257" r:id="rId5"/>
    <p:sldId id="321" r:id="rId6"/>
    <p:sldId id="263" r:id="rId7"/>
    <p:sldId id="320" r:id="rId8"/>
    <p:sldId id="258" r:id="rId9"/>
    <p:sldId id="322" r:id="rId10"/>
    <p:sldId id="293" r:id="rId11"/>
    <p:sldId id="259" r:id="rId12"/>
    <p:sldId id="260" r:id="rId13"/>
    <p:sldId id="324" r:id="rId14"/>
    <p:sldId id="264" r:id="rId15"/>
    <p:sldId id="325" r:id="rId16"/>
    <p:sldId id="326" r:id="rId17"/>
    <p:sldId id="261" r:id="rId18"/>
    <p:sldId id="285" r:id="rId19"/>
    <p:sldId id="287" r:id="rId20"/>
    <p:sldId id="289" r:id="rId21"/>
    <p:sldId id="291" r:id="rId22"/>
    <p:sldId id="295" r:id="rId23"/>
    <p:sldId id="297" r:id="rId24"/>
    <p:sldId id="301" r:id="rId25"/>
    <p:sldId id="265" r:id="rId26"/>
    <p:sldId id="311" r:id="rId27"/>
    <p:sldId id="313" r:id="rId28"/>
    <p:sldId id="303" r:id="rId29"/>
    <p:sldId id="305" r:id="rId30"/>
    <p:sldId id="307" r:id="rId31"/>
    <p:sldId id="315" r:id="rId32"/>
    <p:sldId id="317" r:id="rId33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4660"/>
  </p:normalViewPr>
  <p:slideViewPr>
    <p:cSldViewPr>
      <p:cViewPr varScale="1">
        <p:scale>
          <a:sx n="87" d="100"/>
          <a:sy n="87" d="100"/>
        </p:scale>
        <p:origin x="10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19FF19EA-543E-4081-8F2D-2EABBDB079C5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85BE0366-865D-4AA7-83DE-4213E88C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pPr>
              <a:defRPr/>
            </a:pPr>
            <a:fld id="{AEB33A1C-E458-413A-AA9C-C19AA1A6AB44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pPr>
              <a:defRPr/>
            </a:pPr>
            <a:fld id="{501F2C67-7765-4EE7-8F40-D6C99D5F3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D02975-3177-4163-9BE3-A884325ACB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llhammon                                                                                 Fall 2010</a:t>
            </a:r>
          </a:p>
        </p:txBody>
      </p:sp>
      <p:sp>
        <p:nvSpPr>
          <p:cNvPr id="52230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World Geography                                                                          Population</a:t>
            </a:r>
          </a:p>
        </p:txBody>
      </p:sp>
    </p:spTree>
    <p:extLst>
      <p:ext uri="{BB962C8B-B14F-4D97-AF65-F5344CB8AC3E}">
        <p14:creationId xmlns:p14="http://schemas.microsoft.com/office/powerpoint/2010/main" val="194459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2A6E52-05E6-4688-BBA4-C7B1AF9E4C6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5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043FEF-95D9-4AB7-ADB2-503AE4EC33B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llhammon                                                                                 Fall 2010</a:t>
            </a:r>
          </a:p>
        </p:txBody>
      </p:sp>
      <p:sp>
        <p:nvSpPr>
          <p:cNvPr id="49158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World Geography                                                                          Population</a:t>
            </a:r>
          </a:p>
        </p:txBody>
      </p:sp>
    </p:spTree>
    <p:extLst>
      <p:ext uri="{BB962C8B-B14F-4D97-AF65-F5344CB8AC3E}">
        <p14:creationId xmlns:p14="http://schemas.microsoft.com/office/powerpoint/2010/main" val="369568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35FCC2-1277-4EB2-BF20-18E4ADB994C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llhammon                                                                                 Fall 2010</a:t>
            </a:r>
          </a:p>
        </p:txBody>
      </p:sp>
      <p:sp>
        <p:nvSpPr>
          <p:cNvPr id="51206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World Geography                                                                          Population</a:t>
            </a:r>
          </a:p>
        </p:txBody>
      </p:sp>
    </p:spTree>
    <p:extLst>
      <p:ext uri="{BB962C8B-B14F-4D97-AF65-F5344CB8AC3E}">
        <p14:creationId xmlns:p14="http://schemas.microsoft.com/office/powerpoint/2010/main" val="201778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37C906-B94B-4924-8A12-D763D79A31D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llhammon                                                                                 Fall 2010</a:t>
            </a:r>
          </a:p>
        </p:txBody>
      </p:sp>
      <p:sp>
        <p:nvSpPr>
          <p:cNvPr id="50182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World Geography                                                                          Population</a:t>
            </a:r>
          </a:p>
        </p:txBody>
      </p:sp>
    </p:spTree>
    <p:extLst>
      <p:ext uri="{BB962C8B-B14F-4D97-AF65-F5344CB8AC3E}">
        <p14:creationId xmlns:p14="http://schemas.microsoft.com/office/powerpoint/2010/main" val="304293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happened in the last 1000 years that enabled the population to grow so dramatically?  </a:t>
            </a:r>
          </a:p>
          <a:p>
            <a:pPr marL="232212" indent="-23221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 smtClean="0"/>
              <a:t>Agricultural Revolution – better food, knowledge of farming </a:t>
            </a:r>
          </a:p>
          <a:p>
            <a:pPr marL="232212" indent="-23221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 smtClean="0"/>
              <a:t>Industrial Revolution – higher standard of living </a:t>
            </a:r>
          </a:p>
          <a:p>
            <a:pPr marL="232212" indent="-232212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F4553-1401-4C51-8629-09C5BE0C34B7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98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5649-2EB1-4A87-B9A6-24418B72D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3CF1-D6C5-498D-B176-E87F61960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2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CD9B-97EE-46CF-B245-BB1E7DC1D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D596-5792-41A1-AC17-847CB9308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DBFE-5E78-412F-A2A3-4AF6B4AD1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5A0C-B01C-4090-B84F-0305723F1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0CF9C-6839-4240-9BA1-7C7DC3D23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7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CFB8-2D0B-4E9E-99DD-73D259E4D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672-8097-48FA-84BC-3168DFB29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5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E7FB-8996-4596-8A6C-3C66165C4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663F-B1EC-43B9-B71A-2F8BD126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72997E-04CF-4389-A25A-2DD8A836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a/World_population_by_continent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DEMOGRAPHY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HUMAN GEOGRAPHY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Image:World population by continent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00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World Population by Continent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POPULATION FACTORS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Birth rate -</a:t>
            </a:r>
            <a:r>
              <a:rPr lang="en-US" dirty="0" smtClean="0"/>
              <a:t> # of births per 1000 people</a:t>
            </a:r>
          </a:p>
          <a:p>
            <a:pPr eaLnBrk="1" hangingPunct="1"/>
            <a:r>
              <a:rPr lang="en-US" b="1" dirty="0" smtClean="0"/>
              <a:t>Death rate - </a:t>
            </a:r>
            <a:r>
              <a:rPr lang="en-US" dirty="0" smtClean="0"/>
              <a:t># of deaths per 1000 people.</a:t>
            </a:r>
          </a:p>
          <a:p>
            <a:pPr eaLnBrk="1" hangingPunct="1"/>
            <a:r>
              <a:rPr lang="en-US" b="1" dirty="0" smtClean="0"/>
              <a:t>Rate of natural increase – </a:t>
            </a:r>
            <a:r>
              <a:rPr lang="en-US" dirty="0" smtClean="0"/>
              <a:t>calculation of how population is growing; birth rate minus death rate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Total Fertility Rate – </a:t>
            </a:r>
            <a:r>
              <a:rPr lang="en-US" dirty="0" smtClean="0"/>
              <a:t>the average # of children born to a woman of childbearing age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Migration</a:t>
            </a:r>
            <a:r>
              <a:rPr lang="en-US" dirty="0" smtClean="0"/>
              <a:t> – people moving from one place to another.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POPULATION CHANGES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War, famine, disease are all population controls</a:t>
            </a:r>
          </a:p>
          <a:p>
            <a:pPr lvl="1" eaLnBrk="1" hangingPunct="1"/>
            <a:r>
              <a:rPr lang="en-US" sz="2600" dirty="0" smtClean="0"/>
              <a:t>Over 60 million deaths in WWII</a:t>
            </a:r>
          </a:p>
          <a:p>
            <a:pPr lvl="1" eaLnBrk="1" hangingPunct="1"/>
            <a:r>
              <a:rPr lang="en-US" sz="2600" dirty="0" smtClean="0"/>
              <a:t>Over 50 million deaths in Europe due to the Bubonic Plague</a:t>
            </a:r>
          </a:p>
          <a:p>
            <a:pPr lvl="1" eaLnBrk="1" hangingPunct="1"/>
            <a:r>
              <a:rPr lang="en-US" sz="2600" dirty="0" smtClean="0"/>
              <a:t>Over 1 million deaths in Ireland during the Potato Famine</a:t>
            </a:r>
          </a:p>
          <a:p>
            <a:pPr lvl="1" eaLnBrk="1" hangingPunct="1"/>
            <a:r>
              <a:rPr lang="en-US" sz="2600" dirty="0" smtClean="0"/>
              <a:t>Famine – extreme shortage or scarcity of food</a:t>
            </a:r>
          </a:p>
          <a:p>
            <a:pPr eaLnBrk="1" hangingPunct="1"/>
            <a:r>
              <a:rPr lang="en-US" sz="3600" dirty="0" smtClean="0"/>
              <a:t>Agriculture, medicine, technology all have helped population increase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Population is also often affected by migration</a:t>
            </a:r>
          </a:p>
          <a:p>
            <a:pPr lvl="1" eaLnBrk="1" hangingPunct="1"/>
            <a:r>
              <a:rPr lang="en-US" b="1" dirty="0" smtClean="0"/>
              <a:t>EMIGRANTS </a:t>
            </a:r>
            <a:r>
              <a:rPr lang="en-US" dirty="0" smtClean="0"/>
              <a:t>- Leaving (exit)</a:t>
            </a:r>
          </a:p>
          <a:p>
            <a:pPr lvl="1" eaLnBrk="1" hangingPunct="1"/>
            <a:r>
              <a:rPr lang="en-US" b="1" dirty="0" smtClean="0"/>
              <a:t>IMMIGRANTS </a:t>
            </a:r>
            <a:r>
              <a:rPr lang="en-US" dirty="0" smtClean="0"/>
              <a:t>- Coming to a new place.</a:t>
            </a:r>
          </a:p>
          <a:p>
            <a:pPr lvl="1" eaLnBrk="1" hangingPunct="1"/>
            <a:r>
              <a:rPr lang="en-US" b="1" dirty="0" smtClean="0"/>
              <a:t>PUSH FACTORS - </a:t>
            </a:r>
            <a:r>
              <a:rPr lang="en-US" dirty="0" smtClean="0"/>
              <a:t>things that make you want to leave a place.</a:t>
            </a:r>
          </a:p>
          <a:p>
            <a:pPr lvl="1" eaLnBrk="1" hangingPunct="1"/>
            <a:r>
              <a:rPr lang="en-US" b="1" dirty="0" smtClean="0"/>
              <a:t>PULL FACTORS - </a:t>
            </a:r>
            <a:r>
              <a:rPr lang="en-US" dirty="0" smtClean="0"/>
              <a:t>things that make you want to move to a place.</a:t>
            </a:r>
          </a:p>
          <a:p>
            <a:endParaRPr lang="en-US" dirty="0"/>
          </a:p>
        </p:txBody>
      </p:sp>
      <p:pic>
        <p:nvPicPr>
          <p:cNvPr id="80898" name="Picture 2" descr="http://2.bp.blogspot.com/-q4beLCVzih8/Tb4iEDcJDnI/AAAAAAAAAV0/6eKpl-77_iQ/s1600/320px-Immigrants_Behold_the_Statue_of_Lib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4419600"/>
            <a:ext cx="3048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https://futurechallenges.org/wp-content/uploads/2012/09/Migrant-ru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32425"/>
            <a:ext cx="3176443" cy="2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http://america.aljazeera.com/content/dam/ajam/images/articles/migration_hp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88" y="4419599"/>
            <a:ext cx="330527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WORLD BIRTH AND DEATH RATE INFORMATION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BIRTH RATES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 births/1,000</a:t>
            </a:r>
          </a:p>
          <a:p>
            <a:pPr eaLnBrk="1" hangingPunct="1"/>
            <a:r>
              <a:rPr lang="en-US" dirty="0" smtClean="0"/>
              <a:t>128.9 ml. births per year</a:t>
            </a:r>
          </a:p>
          <a:p>
            <a:pPr eaLnBrk="1" hangingPunct="1"/>
            <a:r>
              <a:rPr lang="en-US" dirty="0" smtClean="0"/>
              <a:t>353,015 births per day</a:t>
            </a:r>
          </a:p>
          <a:p>
            <a:pPr eaLnBrk="1" hangingPunct="1"/>
            <a:r>
              <a:rPr lang="en-US" dirty="0" smtClean="0"/>
              <a:t>14,709 births per hour</a:t>
            </a:r>
          </a:p>
          <a:p>
            <a:pPr eaLnBrk="1" hangingPunct="1"/>
            <a:r>
              <a:rPr lang="en-US" dirty="0" smtClean="0"/>
              <a:t>245 births each minute</a:t>
            </a:r>
          </a:p>
          <a:p>
            <a:pPr eaLnBrk="1" hangingPunct="1"/>
            <a:r>
              <a:rPr lang="en-US" dirty="0" smtClean="0"/>
              <a:t>4 births each second of every day.</a:t>
            </a:r>
          </a:p>
        </p:txBody>
      </p:sp>
      <p:sp>
        <p:nvSpPr>
          <p:cNvPr id="819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DEATH RATES</a:t>
            </a:r>
          </a:p>
        </p:txBody>
      </p:sp>
      <p:sp>
        <p:nvSpPr>
          <p:cNvPr id="819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 deaths/1,000</a:t>
            </a:r>
          </a:p>
          <a:p>
            <a:pPr eaLnBrk="1" hangingPunct="1"/>
            <a:r>
              <a:rPr lang="en-US" smtClean="0"/>
              <a:t>53.4 ml. deaths per year</a:t>
            </a:r>
          </a:p>
          <a:p>
            <a:pPr eaLnBrk="1" hangingPunct="1"/>
            <a:r>
              <a:rPr lang="en-US" smtClean="0"/>
              <a:t>146,357 deaths per day</a:t>
            </a:r>
          </a:p>
          <a:p>
            <a:pPr eaLnBrk="1" hangingPunct="1"/>
            <a:r>
              <a:rPr lang="en-US" smtClean="0"/>
              <a:t>6098 deaths per hour</a:t>
            </a:r>
          </a:p>
          <a:p>
            <a:pPr eaLnBrk="1" hangingPunct="1"/>
            <a:r>
              <a:rPr lang="en-US" smtClean="0"/>
              <a:t>102 deaths each minute</a:t>
            </a:r>
          </a:p>
          <a:p>
            <a:pPr eaLnBrk="1" hangingPunct="1"/>
            <a:r>
              <a:rPr lang="en-US" smtClean="0"/>
              <a:t>Almost 2 people die each second.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 sz="4200" dirty="0" smtClean="0">
                <a:solidFill>
                  <a:srgbClr val="FF0000"/>
                </a:solidFill>
              </a:rPr>
              <a:t>Population Factors for Select Countries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3048000" cy="2031325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United States</a:t>
            </a:r>
          </a:p>
          <a:p>
            <a:r>
              <a:rPr lang="en-US" dirty="0" smtClean="0"/>
              <a:t>Birth Rate – 13.42</a:t>
            </a:r>
          </a:p>
          <a:p>
            <a:r>
              <a:rPr lang="en-US" dirty="0" smtClean="0"/>
              <a:t>Death Rate – 8.15</a:t>
            </a:r>
          </a:p>
          <a:p>
            <a:r>
              <a:rPr lang="en-US" dirty="0" smtClean="0"/>
              <a:t>TFR – 2.01</a:t>
            </a:r>
          </a:p>
          <a:p>
            <a:r>
              <a:rPr lang="en-US" dirty="0" smtClean="0"/>
              <a:t>RNI – 0.77%</a:t>
            </a:r>
          </a:p>
          <a:p>
            <a:r>
              <a:rPr lang="en-US" dirty="0" smtClean="0"/>
              <a:t>Urban pop – 82.4%</a:t>
            </a:r>
          </a:p>
          <a:p>
            <a:r>
              <a:rPr lang="en-US" dirty="0" smtClean="0"/>
              <a:t>Life Expectancy – 79.56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11430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Mexico</a:t>
            </a:r>
          </a:p>
          <a:p>
            <a:r>
              <a:rPr lang="en-US" dirty="0" smtClean="0"/>
              <a:t>Birth Rate – 19.02</a:t>
            </a:r>
          </a:p>
          <a:p>
            <a:r>
              <a:rPr lang="en-US" dirty="0" smtClean="0"/>
              <a:t>Death Rate – 5.24</a:t>
            </a:r>
          </a:p>
          <a:p>
            <a:r>
              <a:rPr lang="en-US" dirty="0" smtClean="0"/>
              <a:t>TFR – 2.29 </a:t>
            </a:r>
          </a:p>
          <a:p>
            <a:r>
              <a:rPr lang="en-US" dirty="0" smtClean="0"/>
              <a:t>RNI – 1.21%</a:t>
            </a:r>
          </a:p>
          <a:p>
            <a:r>
              <a:rPr lang="en-US" dirty="0" smtClean="0"/>
              <a:t>Urban pop – 78.1%</a:t>
            </a:r>
          </a:p>
          <a:p>
            <a:r>
              <a:rPr lang="en-US" dirty="0" smtClean="0"/>
              <a:t>Life Expectancy – 75.43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742361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Haiti</a:t>
            </a:r>
          </a:p>
          <a:p>
            <a:r>
              <a:rPr lang="en-US" dirty="0" smtClean="0"/>
              <a:t>Birth Rate – 22.83</a:t>
            </a:r>
          </a:p>
          <a:p>
            <a:r>
              <a:rPr lang="en-US" dirty="0" smtClean="0"/>
              <a:t>Death Rate – 7.91</a:t>
            </a:r>
          </a:p>
          <a:p>
            <a:r>
              <a:rPr lang="en-US" dirty="0" smtClean="0"/>
              <a:t>TFR – 2.79 </a:t>
            </a:r>
          </a:p>
          <a:p>
            <a:r>
              <a:rPr lang="en-US" dirty="0" smtClean="0"/>
              <a:t>RNI – 1.08%</a:t>
            </a:r>
          </a:p>
          <a:p>
            <a:r>
              <a:rPr lang="en-US" dirty="0" smtClean="0"/>
              <a:t>Urban pop – 53.4%</a:t>
            </a:r>
          </a:p>
          <a:p>
            <a:r>
              <a:rPr lang="en-US" dirty="0" smtClean="0"/>
              <a:t>Life Expectancy – 63.18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5182" y="3742361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Sweden</a:t>
            </a:r>
          </a:p>
          <a:p>
            <a:r>
              <a:rPr lang="en-US" dirty="0" smtClean="0"/>
              <a:t>Birth Rate – 11.92</a:t>
            </a:r>
          </a:p>
          <a:p>
            <a:r>
              <a:rPr lang="en-US" dirty="0" smtClean="0"/>
              <a:t>Death Rate – 9.45</a:t>
            </a:r>
          </a:p>
          <a:p>
            <a:r>
              <a:rPr lang="en-US" dirty="0" smtClean="0"/>
              <a:t>TFR – 1.88</a:t>
            </a:r>
          </a:p>
          <a:p>
            <a:r>
              <a:rPr lang="en-US" dirty="0" smtClean="0"/>
              <a:t>RNI – 0.79%</a:t>
            </a:r>
          </a:p>
          <a:p>
            <a:r>
              <a:rPr lang="en-US" dirty="0" smtClean="0"/>
              <a:t>Urban pop – 85.2%</a:t>
            </a:r>
          </a:p>
          <a:p>
            <a:r>
              <a:rPr lang="en-US" dirty="0" smtClean="0"/>
              <a:t>Life Expectancy – 81.89</a:t>
            </a:r>
          </a:p>
        </p:txBody>
      </p:sp>
    </p:spTree>
    <p:extLst>
      <p:ext uri="{BB962C8B-B14F-4D97-AF65-F5344CB8AC3E}">
        <p14:creationId xmlns:p14="http://schemas.microsoft.com/office/powerpoint/2010/main" val="16028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926" y="2743200"/>
            <a:ext cx="3048000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China</a:t>
            </a:r>
          </a:p>
          <a:p>
            <a:r>
              <a:rPr lang="en-US" dirty="0" smtClean="0"/>
              <a:t>Birth Rate – 12.17</a:t>
            </a:r>
          </a:p>
          <a:p>
            <a:r>
              <a:rPr lang="en-US" dirty="0" smtClean="0"/>
              <a:t>Death Rate – 7.44</a:t>
            </a:r>
          </a:p>
          <a:p>
            <a:r>
              <a:rPr lang="en-US" dirty="0" smtClean="0"/>
              <a:t>TFR – 1.55</a:t>
            </a:r>
          </a:p>
          <a:p>
            <a:r>
              <a:rPr lang="en-US" dirty="0" smtClean="0"/>
              <a:t>RNI – 0.44%</a:t>
            </a:r>
          </a:p>
          <a:p>
            <a:r>
              <a:rPr lang="en-US" dirty="0" smtClean="0"/>
              <a:t>Urban pop – 50.6%</a:t>
            </a:r>
          </a:p>
          <a:p>
            <a:r>
              <a:rPr lang="en-US" dirty="0" smtClean="0"/>
              <a:t>Life Expectancy – 75.15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4796942"/>
            <a:ext cx="3048000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Afghanistan</a:t>
            </a:r>
          </a:p>
          <a:p>
            <a:r>
              <a:rPr lang="en-US" dirty="0" smtClean="0"/>
              <a:t>Birth Rate – 38.84</a:t>
            </a:r>
          </a:p>
          <a:p>
            <a:r>
              <a:rPr lang="en-US" dirty="0" smtClean="0"/>
              <a:t>Death Rate – 14.12</a:t>
            </a:r>
          </a:p>
          <a:p>
            <a:r>
              <a:rPr lang="en-US" dirty="0" smtClean="0"/>
              <a:t>TFR – 5.43</a:t>
            </a:r>
          </a:p>
          <a:p>
            <a:r>
              <a:rPr lang="en-US" dirty="0" smtClean="0"/>
              <a:t>RNI – 2.29%</a:t>
            </a:r>
          </a:p>
          <a:p>
            <a:r>
              <a:rPr lang="en-US" dirty="0" smtClean="0"/>
              <a:t>Urban pop – 23.5%</a:t>
            </a:r>
          </a:p>
          <a:p>
            <a:r>
              <a:rPr lang="en-US" dirty="0" smtClean="0"/>
              <a:t>Life Expectancy – 50.49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"/>
            <a:ext cx="3048000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Nigeria</a:t>
            </a:r>
          </a:p>
          <a:p>
            <a:r>
              <a:rPr lang="en-US" dirty="0" smtClean="0"/>
              <a:t>Birth Rate – 46.12</a:t>
            </a:r>
          </a:p>
          <a:p>
            <a:r>
              <a:rPr lang="en-US" dirty="0" smtClean="0"/>
              <a:t>Death Rate – 12.73</a:t>
            </a:r>
          </a:p>
          <a:p>
            <a:r>
              <a:rPr lang="en-US" dirty="0" smtClean="0"/>
              <a:t>TFR – 6.89</a:t>
            </a:r>
          </a:p>
          <a:p>
            <a:r>
              <a:rPr lang="en-US" dirty="0" smtClean="0"/>
              <a:t>RNI – 3.28%</a:t>
            </a:r>
          </a:p>
          <a:p>
            <a:r>
              <a:rPr lang="en-US" dirty="0" smtClean="0"/>
              <a:t>Urban pop – 17.8%</a:t>
            </a:r>
          </a:p>
          <a:p>
            <a:r>
              <a:rPr lang="en-US" dirty="0" smtClean="0"/>
              <a:t>Life Expectancy – 54.74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743200"/>
            <a:ext cx="3048000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Zimbabwe</a:t>
            </a:r>
          </a:p>
          <a:p>
            <a:r>
              <a:rPr lang="en-US" dirty="0" smtClean="0"/>
              <a:t>Birth Rate – 32.47</a:t>
            </a:r>
          </a:p>
          <a:p>
            <a:r>
              <a:rPr lang="en-US" dirty="0" smtClean="0"/>
              <a:t>Death Rate – 10.62</a:t>
            </a:r>
          </a:p>
          <a:p>
            <a:r>
              <a:rPr lang="en-US" dirty="0" smtClean="0"/>
              <a:t>TFR – 3.56</a:t>
            </a:r>
          </a:p>
          <a:p>
            <a:r>
              <a:rPr lang="en-US" dirty="0" smtClean="0"/>
              <a:t>RNI – 4.36%</a:t>
            </a:r>
          </a:p>
          <a:p>
            <a:r>
              <a:rPr lang="en-US" dirty="0" smtClean="0"/>
              <a:t>Urban pop – 38.6%</a:t>
            </a:r>
          </a:p>
          <a:p>
            <a:r>
              <a:rPr lang="en-US" dirty="0" smtClean="0"/>
              <a:t>Life Expectancy – 55.68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436" y="381000"/>
            <a:ext cx="3048000" cy="2031325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United States</a:t>
            </a:r>
          </a:p>
          <a:p>
            <a:r>
              <a:rPr lang="en-US" dirty="0" smtClean="0"/>
              <a:t>Birth Rate – 13.42</a:t>
            </a:r>
          </a:p>
          <a:p>
            <a:r>
              <a:rPr lang="en-US" dirty="0" smtClean="0"/>
              <a:t>Death Rate – 8.15</a:t>
            </a:r>
          </a:p>
          <a:p>
            <a:r>
              <a:rPr lang="en-US" dirty="0" smtClean="0"/>
              <a:t>TFR – 2.01 </a:t>
            </a:r>
          </a:p>
          <a:p>
            <a:r>
              <a:rPr lang="en-US" dirty="0" smtClean="0"/>
              <a:t>RNI – 0.77%</a:t>
            </a:r>
          </a:p>
          <a:p>
            <a:r>
              <a:rPr lang="en-US" dirty="0" smtClean="0"/>
              <a:t>Urban pop – 82.4%</a:t>
            </a:r>
          </a:p>
          <a:p>
            <a:r>
              <a:rPr lang="en-US" dirty="0" smtClean="0"/>
              <a:t>Life Expectancy – 79.56 </a:t>
            </a:r>
          </a:p>
        </p:txBody>
      </p:sp>
    </p:spTree>
    <p:extLst>
      <p:ext uri="{BB962C8B-B14F-4D97-AF65-F5344CB8AC3E}">
        <p14:creationId xmlns:p14="http://schemas.microsoft.com/office/powerpoint/2010/main" val="12087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POPULATION TRENDS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The world’s population is growing rapidly due to: better food, medicine and sanitation.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0645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rgbClr val="FF0000"/>
                </a:solidFill>
              </a:rPr>
              <a:t>Global Population Distribution</a:t>
            </a:r>
          </a:p>
        </p:txBody>
      </p:sp>
      <p:pic>
        <p:nvPicPr>
          <p:cNvPr id="10243" name="Picture 5" descr="http://www.livingworkshop.net/images/560px-Population_density_1_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90600"/>
            <a:ext cx="7467600" cy="3733800"/>
          </a:xfrm>
          <a:solidFill>
            <a:schemeClr val="bg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4876800"/>
            <a:ext cx="8610600" cy="1905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</a:t>
            </a:r>
            <a:r>
              <a:rPr lang="en-US" sz="2800" b="1" dirty="0" smtClean="0"/>
              <a:t>Population Distribution of the Earth is uneven due to factors such as climate, landscape, transportation routes, and available resources.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 There are FOUR centers of heavy population in the world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These areas contain more than 70% of the Earth’s population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earth-at-night-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5867400" cy="586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5943600" y="442913"/>
            <a:ext cx="31242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Eastern Asia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has the greatest concentration of people on Earth – it is centered in China and has 21% of Earth’s population.</a:t>
            </a:r>
          </a:p>
          <a:p>
            <a:pPr marL="342900" indent="-342900"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 marL="342900" indent="-342900"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2) 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Southern Asia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is the second largest concentration of</a:t>
            </a:r>
          </a:p>
          <a:p>
            <a:pPr marL="342900" indent="-342900"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    people – it is centered in India and has 16% of the Earth’s pop.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4320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6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arth-at-night-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5791200" cy="579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" y="754063"/>
            <a:ext cx="29718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3) 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Western Europe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is the third largest concentration.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In Western Europe  people are concentrated near natural resources needed for industry.</a:t>
            </a:r>
          </a:p>
          <a:p>
            <a:pPr>
              <a:spcBef>
                <a:spcPct val="50000"/>
              </a:spcBef>
              <a:defRPr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arth-at-night-north-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638800" cy="5638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943600" y="228600"/>
            <a:ext cx="3048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4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East Central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North America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is the fourth largest center concentrated in the NE US and SE Canada.  </a:t>
            </a:r>
          </a:p>
          <a:p>
            <a:pPr marL="342900" indent="-342900"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	</a:t>
            </a:r>
          </a:p>
          <a:p>
            <a:pPr marL="342900" indent="-342900"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	In the US, the chain of cities start from the city of Boston to south of Washington DC. </a:t>
            </a:r>
          </a:p>
          <a:p>
            <a:pPr marL="342900" indent="-342900"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 </a:t>
            </a:r>
          </a:p>
          <a:p>
            <a:pPr marL="342900" indent="-342900"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Berlin Sans FB" pitchFamily="34" charset="0"/>
              </a:rPr>
              <a:t>	- This is called a megalopolis.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3581400" y="2667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“The J Curve”</a:t>
            </a:r>
          </a:p>
        </p:txBody>
      </p:sp>
      <p:pic>
        <p:nvPicPr>
          <p:cNvPr id="15363" name="Picture 3" descr="po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219200"/>
            <a:ext cx="865028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305800" cy="6048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6725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Population Pyramids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648200" cy="5334000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en-US" sz="2800" dirty="0" smtClean="0"/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en-US" sz="2800" dirty="0"/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dirty="0" smtClean="0"/>
              <a:t>Graph that shows the percentage of population in certain age groups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dirty="0" smtClean="0"/>
              <a:t>Separates male and female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dirty="0" smtClean="0"/>
              <a:t>Allows you to make predictions</a:t>
            </a:r>
          </a:p>
        </p:txBody>
      </p:sp>
      <p:pic>
        <p:nvPicPr>
          <p:cNvPr id="18436" name="Picture 2" descr="http://www.scalloway.org.uk/images/pop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863436"/>
            <a:ext cx="4234153" cy="31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 flipH="1">
            <a:off x="10439400" y="4953000"/>
            <a:ext cx="1447800" cy="11731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 descr="http://www.migrationwatchuk.com/images/graphs/9_23/graph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55536" cy="44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29668" y="5181600"/>
            <a:ext cx="769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Which one of these countries will need more health care workers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/>
              <a:t>Which one of these countries will need more elementary schools?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Demographic Transition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05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Complex line graph that categorizes a country based on birth &amp; death rate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Determines:</a:t>
            </a:r>
          </a:p>
          <a:p>
            <a:pPr marL="720090" lvl="1" indent="-45720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AutoNum type="arabicParenR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Growth</a:t>
            </a:r>
          </a:p>
          <a:p>
            <a:pPr marL="720090" lvl="1" indent="-45720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AutoNum type="arabicParenR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Standard of Living</a:t>
            </a:r>
          </a:p>
          <a:p>
            <a:pPr marL="720090" lvl="1" indent="-45720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AutoNum type="arabicParenR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Level of industrialization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4" descr="g4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>
          <a:xfrm>
            <a:off x="4027488" y="1981200"/>
            <a:ext cx="5116512" cy="3657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Demographic Transition Model</a:t>
            </a:r>
          </a:p>
        </p:txBody>
      </p:sp>
      <p:pic>
        <p:nvPicPr>
          <p:cNvPr id="22531" name="Picture 3" descr="demographic_transition_detai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81000"/>
            <a:ext cx="8891587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Stage One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572000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u="sng" dirty="0" smtClean="0"/>
              <a:t>High Birth Rate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u="sng" dirty="0" smtClean="0"/>
              <a:t>High Death Rate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dirty="0" smtClean="0"/>
              <a:t>Result: slow growth rates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dirty="0" smtClean="0"/>
              <a:t>Pre-industrial, hunter/gatherer societies in remote areas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800" dirty="0" smtClean="0"/>
              <a:t>Not found in present day countries as a whole, but can be found in some isolated societies</a:t>
            </a:r>
          </a:p>
        </p:txBody>
      </p:sp>
      <p:sp>
        <p:nvSpPr>
          <p:cNvPr id="23556" name="AutoShape 8"/>
          <p:cNvSpPr>
            <a:spLocks noChangeArrowheads="1"/>
          </p:cNvSpPr>
          <p:nvPr/>
        </p:nvSpPr>
        <p:spPr bwMode="auto">
          <a:xfrm>
            <a:off x="2286000" y="5029200"/>
            <a:ext cx="4419600" cy="13716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       </a:t>
            </a:r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 flipH="1">
            <a:off x="4495800" y="3657600"/>
            <a:ext cx="0" cy="291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Stage Two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495800" cy="5257800"/>
          </a:xfrm>
        </p:spPr>
        <p:txBody>
          <a:bodyPr/>
          <a:lstStyle/>
          <a:p>
            <a:pPr eaLnBrk="1" hangingPunct="1"/>
            <a:r>
              <a:rPr lang="en-US" u="sng" dirty="0" smtClean="0"/>
              <a:t>High Birth Rate</a:t>
            </a:r>
          </a:p>
          <a:p>
            <a:pPr eaLnBrk="1" hangingPunct="1"/>
            <a:r>
              <a:rPr lang="en-US" u="sng" dirty="0" smtClean="0"/>
              <a:t>Low or Falling Death Rate</a:t>
            </a:r>
          </a:p>
          <a:p>
            <a:pPr eaLnBrk="1" hangingPunct="1"/>
            <a:r>
              <a:rPr lang="en-US" dirty="0" smtClean="0"/>
              <a:t>Result: Rapid Growth Rate</a:t>
            </a:r>
          </a:p>
          <a:p>
            <a:pPr eaLnBrk="1" hangingPunct="1"/>
            <a:r>
              <a:rPr lang="en-US" dirty="0" smtClean="0"/>
              <a:t>Very LOW Standard of Living</a:t>
            </a:r>
          </a:p>
          <a:p>
            <a:pPr eaLnBrk="1" hangingPunct="1"/>
            <a:r>
              <a:rPr lang="en-US" dirty="0" smtClean="0"/>
              <a:t>Found In Least Developed Countries</a:t>
            </a:r>
          </a:p>
          <a:p>
            <a:pPr lvl="1" eaLnBrk="1" hangingPunct="1"/>
            <a:r>
              <a:rPr lang="en-US" dirty="0" smtClean="0"/>
              <a:t>South America</a:t>
            </a:r>
          </a:p>
          <a:p>
            <a:pPr lvl="1" eaLnBrk="1" hangingPunct="1"/>
            <a:r>
              <a:rPr lang="en-US" dirty="0" smtClean="0"/>
              <a:t>Southern Africa</a:t>
            </a:r>
          </a:p>
          <a:p>
            <a:pPr lvl="1" eaLnBrk="1" hangingPunct="1"/>
            <a:r>
              <a:rPr lang="en-US" dirty="0" smtClean="0"/>
              <a:t>Asia</a:t>
            </a:r>
          </a:p>
        </p:txBody>
      </p:sp>
      <p:pic>
        <p:nvPicPr>
          <p:cNvPr id="24580" name="Picture 8" descr="Population Pyramid for Kenya: 2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962400"/>
            <a:ext cx="5475288" cy="2743200"/>
          </a:xfr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581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Documents and Settings\e073334\Desktop\worldPopulationGrowth_0to2000AD_467x35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01881" cy="602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6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Stage Three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458200" cy="48006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Moderate to High Birth Rate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Low Death Rate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Result: Explosive Growth Rates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Causes a large population increase, but standard of living remains low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Developing Countries and the Newly Industrialized Countries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Found In Countries: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Mexico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Southeast Asia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Middle East</a:t>
            </a:r>
          </a:p>
        </p:txBody>
      </p:sp>
      <p:pic>
        <p:nvPicPr>
          <p:cNvPr id="25604" name="Content Placeholder 8" descr="Population Pyramid for China: 2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3300" y="3810000"/>
            <a:ext cx="5448300" cy="2728913"/>
          </a:xfrm>
          <a:noFill/>
        </p:spPr>
      </p:pic>
      <p:pic>
        <p:nvPicPr>
          <p:cNvPr id="25605" name="Picture 5" descr="Slums in Mexico City, 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600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Stage Four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30675" cy="54864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Low birth rates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Low death rates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Result: slow or no growth rates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Population slowly increases, with a high standard of living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Developed Countries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USA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Canada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Australia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Europe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8" name="Picture 8" descr="Population Pyramid for Canada: 2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371600"/>
            <a:ext cx="4308475" cy="2159000"/>
          </a:xfrm>
          <a:noFill/>
        </p:spPr>
      </p:pic>
      <p:pic>
        <p:nvPicPr>
          <p:cNvPr id="26629" name="Picture 12" descr="Population Pyramid for Canada: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257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Stage Five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95800" cy="548640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Negative Birth Rate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NEGATIVE or NO GROWTH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Low Death Rate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Result: No growth, even population loss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Population begins to shrink, usually has a high standard of living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Found In “Post-Developed” Countries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Germany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Sweden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Norway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Italy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652" name="Content Placeholder 8" descr="Population Pyramid for Italy: 2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4106863" cy="2057400"/>
          </a:xfrm>
          <a:noFill/>
        </p:spPr>
      </p:pic>
      <p:pic>
        <p:nvPicPr>
          <p:cNvPr id="27653" name="Picture 16" descr="Population Pyramid for Italy: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05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POPULATION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Earth’s population is 7 billion.</a:t>
            </a:r>
          </a:p>
          <a:p>
            <a:pPr eaLnBrk="1" hangingPunct="1"/>
            <a:r>
              <a:rPr lang="en-US" dirty="0" smtClean="0"/>
              <a:t>San Antonio’s population is 1.4 million.</a:t>
            </a:r>
          </a:p>
          <a:p>
            <a:pPr eaLnBrk="1" hangingPunct="1"/>
            <a:r>
              <a:rPr lang="en-US" b="1" dirty="0" smtClean="0"/>
              <a:t>Demography </a:t>
            </a:r>
            <a:r>
              <a:rPr lang="en-US" dirty="0" smtClean="0"/>
              <a:t>- study of human population and population patterns; population science</a:t>
            </a:r>
          </a:p>
          <a:p>
            <a:pPr eaLnBrk="1" hangingPunct="1"/>
            <a:r>
              <a:rPr lang="en-US" b="1" dirty="0" smtClean="0"/>
              <a:t>Population Density - </a:t>
            </a:r>
            <a:r>
              <a:rPr lang="en-US" dirty="0" smtClean="0"/>
              <a:t># of people per square unit.</a:t>
            </a:r>
          </a:p>
          <a:p>
            <a:pPr lvl="1" eaLnBrk="1" hangingPunct="1"/>
            <a:r>
              <a:rPr lang="en-US" b="1" dirty="0" smtClean="0"/>
              <a:t>Sparsely populated </a:t>
            </a:r>
            <a:r>
              <a:rPr lang="en-US" dirty="0" smtClean="0"/>
              <a:t>- not crowded</a:t>
            </a:r>
          </a:p>
          <a:p>
            <a:pPr lvl="1" eaLnBrk="1" hangingPunct="1"/>
            <a:r>
              <a:rPr lang="en-US" b="1" dirty="0" smtClean="0"/>
              <a:t>Densely populated </a:t>
            </a:r>
            <a:r>
              <a:rPr lang="en-US" dirty="0" smtClean="0"/>
              <a:t>- very crowded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Density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804553"/>
            <a:ext cx="9040091" cy="452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DENSITY OF THE U.S.</a:t>
            </a:r>
          </a:p>
        </p:txBody>
      </p:sp>
      <p:pic>
        <p:nvPicPr>
          <p:cNvPr id="4100" name="Picture 4" descr="http://mwlibertyfest.files.wordpress.com/2009/06/us-pop-dist.gif?w=651&amp;h=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7175"/>
            <a:ext cx="88392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Top 10 largest U.S. cities by population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17557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0000"/>
                </a:solidFill>
              </a:rPr>
              <a:t>Demographers look at…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Population Distribution - </a:t>
            </a:r>
            <a:r>
              <a:rPr lang="en-US" sz="3600" dirty="0" smtClean="0"/>
              <a:t>how population is spread out. </a:t>
            </a:r>
          </a:p>
          <a:p>
            <a:pPr lvl="1" eaLnBrk="1" hangingPunct="1"/>
            <a:r>
              <a:rPr lang="en-US" sz="3200" dirty="0" smtClean="0"/>
              <a:t>Uneven - </a:t>
            </a:r>
          </a:p>
          <a:p>
            <a:pPr eaLnBrk="1" hangingPunct="1"/>
            <a:r>
              <a:rPr lang="en-US" sz="3600" b="1" dirty="0" smtClean="0"/>
              <a:t>Population Changes</a:t>
            </a:r>
          </a:p>
          <a:p>
            <a:pPr lvl="1" eaLnBrk="1" hangingPunct="1"/>
            <a:r>
              <a:rPr lang="en-US" dirty="0" smtClean="0"/>
              <a:t>Historical events that result in drastic changes</a:t>
            </a:r>
          </a:p>
          <a:p>
            <a:pPr eaLnBrk="1" hangingPunct="1"/>
            <a:r>
              <a:rPr lang="en-US" sz="3600" b="1" dirty="0" smtClean="0"/>
              <a:t>Population Trends</a:t>
            </a:r>
          </a:p>
          <a:p>
            <a:pPr lvl="1" eaLnBrk="1" hangingPunct="1"/>
            <a:r>
              <a:rPr lang="en-US" dirty="0" smtClean="0"/>
              <a:t>Migration, etc.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3107" cy="658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1049</Words>
  <Application>Microsoft Office PowerPoint</Application>
  <PresentationFormat>On-screen Show (4:3)</PresentationFormat>
  <Paragraphs>217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Berlin Sans FB</vt:lpstr>
      <vt:lpstr>Calibri</vt:lpstr>
      <vt:lpstr>Wingdings</vt:lpstr>
      <vt:lpstr>Wingdings 2</vt:lpstr>
      <vt:lpstr>Office Theme</vt:lpstr>
      <vt:lpstr>DEMOGRAPHY</vt:lpstr>
      <vt:lpstr>PowerPoint Presentation</vt:lpstr>
      <vt:lpstr>PowerPoint Presentation</vt:lpstr>
      <vt:lpstr>POPULATION</vt:lpstr>
      <vt:lpstr>World Population Density</vt:lpstr>
      <vt:lpstr>POPULATION DENSITY OF THE U.S.</vt:lpstr>
      <vt:lpstr>Top 10 largest U.S. cities by population</vt:lpstr>
      <vt:lpstr>Demographers look at…</vt:lpstr>
      <vt:lpstr>PowerPoint Presentation</vt:lpstr>
      <vt:lpstr>PowerPoint Presentation</vt:lpstr>
      <vt:lpstr>POPULATION FACTORS</vt:lpstr>
      <vt:lpstr>POPULATION CHANGES</vt:lpstr>
      <vt:lpstr>PowerPoint Presentation</vt:lpstr>
      <vt:lpstr>WORLD BIRTH AND DEATH RATE INFORMATION</vt:lpstr>
      <vt:lpstr>Population Factors for Select Countries</vt:lpstr>
      <vt:lpstr>PowerPoint Presentation</vt:lpstr>
      <vt:lpstr>POPULATION TRENDS</vt:lpstr>
      <vt:lpstr>Global Population Distribution</vt:lpstr>
      <vt:lpstr>PowerPoint Presentation</vt:lpstr>
      <vt:lpstr>PowerPoint Presentation</vt:lpstr>
      <vt:lpstr>PowerPoint Presentation</vt:lpstr>
      <vt:lpstr>“The J Curve”</vt:lpstr>
      <vt:lpstr>PowerPoint Presentation</vt:lpstr>
      <vt:lpstr>Population Pyramids</vt:lpstr>
      <vt:lpstr>PowerPoint Presentation</vt:lpstr>
      <vt:lpstr>Demographic Transition Model</vt:lpstr>
      <vt:lpstr>Demographic Transition Model</vt:lpstr>
      <vt:lpstr>Stage One</vt:lpstr>
      <vt:lpstr>Stage Two</vt:lpstr>
      <vt:lpstr>Stage Three</vt:lpstr>
      <vt:lpstr>Stage Four</vt:lpstr>
      <vt:lpstr>Stage Five</vt:lpstr>
    </vt:vector>
  </TitlesOfParts>
  <Company>NISD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</dc:title>
  <dc:creator>Northside ISD</dc:creator>
  <cp:lastModifiedBy>Diana Zapien</cp:lastModifiedBy>
  <cp:revision>88</cp:revision>
  <cp:lastPrinted>2015-11-02T14:43:35Z</cp:lastPrinted>
  <dcterms:created xsi:type="dcterms:W3CDTF">2009-09-29T18:46:03Z</dcterms:created>
  <dcterms:modified xsi:type="dcterms:W3CDTF">2015-11-02T16:20:47Z</dcterms:modified>
</cp:coreProperties>
</file>