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71" r:id="rId10"/>
    <p:sldId id="269" r:id="rId11"/>
    <p:sldId id="273" r:id="rId12"/>
    <p:sldId id="270" r:id="rId13"/>
    <p:sldId id="272" r:id="rId14"/>
    <p:sldId id="274" r:id="rId15"/>
    <p:sldId id="275" r:id="rId16"/>
    <p:sldId id="276" r:id="rId17"/>
  </p:sldIdLst>
  <p:sldSz cx="9144000" cy="6858000" type="screen4x3"/>
  <p:notesSz cx="6985000" cy="9271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64" autoAdjust="0"/>
  </p:normalViewPr>
  <p:slideViewPr>
    <p:cSldViewPr>
      <p:cViewPr varScale="1">
        <p:scale>
          <a:sx n="106" d="100"/>
          <a:sy n="106" d="100"/>
        </p:scale>
        <p:origin x="116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F9D89C8D-9CB4-44CD-95CB-717AE8F791C4}" type="datetimeFigureOut">
              <a:rPr lang="en-US" smtClean="0"/>
              <a:t>5/9/2016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3A8F7B86-88C2-4F8E-A5F6-054C4C864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518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/>
          <a:lstStyle>
            <a:lvl1pPr algn="r">
              <a:defRPr sz="1200"/>
            </a:lvl1pPr>
          </a:lstStyle>
          <a:p>
            <a:fld id="{1BF82FC4-4F06-47E4-BB04-55C64B134041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475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85" tIns="46442" rIns="92885" bIns="4644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3725"/>
            <a:ext cx="5588000" cy="4171950"/>
          </a:xfrm>
          <a:prstGeom prst="rect">
            <a:avLst/>
          </a:prstGeom>
        </p:spPr>
        <p:txBody>
          <a:bodyPr vert="horz" lIns="92885" tIns="46442" rIns="92885" bIns="464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05841"/>
            <a:ext cx="3026833" cy="463550"/>
          </a:xfrm>
          <a:prstGeom prst="rect">
            <a:avLst/>
          </a:prstGeom>
        </p:spPr>
        <p:txBody>
          <a:bodyPr vert="horz" lIns="92885" tIns="46442" rIns="92885" bIns="46442" rtlCol="0" anchor="b"/>
          <a:lstStyle>
            <a:lvl1pPr algn="r">
              <a:defRPr sz="1200"/>
            </a:lvl1pPr>
          </a:lstStyle>
          <a:p>
            <a:fld id="{DE7379D1-598E-45FE-80FA-A18E225204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94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379D1-598E-45FE-80FA-A18E2252041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951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BB3B9-20CD-4CCE-A346-7B266FC333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32359-84A2-4E26-9F8E-9FB61770AF9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E64EF-79DB-4095-9444-F764AD5631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F342F0-C7AB-4783-9E5E-9A0D78224A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7C131-0213-42D8-99FC-2B3E1E6775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2C7928-93DE-4BD7-974A-676D394BF03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3901AE-CD18-48EB-BFB8-B158637309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124D294-A735-402F-B01A-3A670897DCD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1DBF32-74EF-4FB4-86EA-7E0CFBBBFE9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4A7B6DFC-346A-43BE-AECB-5493A5944D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E09620-07FD-474B-8D35-D8125100D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29DADEC-FCB7-4619-885A-ED0ECC9B3E3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Cultural Regions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6480048" cy="1752600"/>
          </a:xfrm>
        </p:spPr>
        <p:txBody>
          <a:bodyPr>
            <a:normAutofit/>
          </a:bodyPr>
          <a:lstStyle/>
          <a:p>
            <a:r>
              <a:rPr lang="en-US" sz="3800" dirty="0" smtClean="0"/>
              <a:t>North America</a:t>
            </a:r>
            <a:endParaRPr 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ESP</a:t>
            </a:r>
            <a:r>
              <a:rPr lang="en-US" u="sng" dirty="0" smtClean="0"/>
              <a:t>N</a:t>
            </a:r>
            <a:r>
              <a:rPr lang="en-US" dirty="0" smtClean="0"/>
              <a:t> – Natural Environment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467600" cy="5029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U.S. </a:t>
            </a:r>
          </a:p>
          <a:p>
            <a:pPr lvl="1"/>
            <a:r>
              <a:rPr lang="en-US" dirty="0" smtClean="0"/>
              <a:t>Landscapes </a:t>
            </a:r>
            <a:r>
              <a:rPr lang="en-US" dirty="0"/>
              <a:t>vary (</a:t>
            </a:r>
            <a:r>
              <a:rPr lang="en-US" dirty="0" smtClean="0"/>
              <a:t>Deserts, Mountains, </a:t>
            </a:r>
            <a:r>
              <a:rPr lang="en-US" dirty="0"/>
              <a:t>Coastal </a:t>
            </a:r>
            <a:r>
              <a:rPr lang="en-US" dirty="0" smtClean="0"/>
              <a:t>Plains, Grasslands, Forests, Tundra)</a:t>
            </a:r>
          </a:p>
          <a:p>
            <a:pPr lvl="1"/>
            <a:r>
              <a:rPr lang="en-US" dirty="0" smtClean="0"/>
              <a:t>Fertile, productive </a:t>
            </a:r>
            <a:r>
              <a:rPr lang="en-US" dirty="0" smtClean="0"/>
              <a:t>lands</a:t>
            </a:r>
          </a:p>
          <a:p>
            <a:pPr lvl="1"/>
            <a:r>
              <a:rPr lang="en-US" dirty="0" smtClean="0"/>
              <a:t>Multiple Waterways – Mississippi R</a:t>
            </a:r>
            <a:r>
              <a:rPr lang="en-US" dirty="0" smtClean="0"/>
              <a:t>. Missouri R. St. Lawrence R. (Canada)</a:t>
            </a:r>
            <a:endParaRPr lang="en-US" dirty="0" smtClean="0"/>
          </a:p>
          <a:p>
            <a:r>
              <a:rPr lang="en-US" dirty="0" smtClean="0"/>
              <a:t>Canada</a:t>
            </a:r>
          </a:p>
          <a:p>
            <a:pPr lvl="1"/>
            <a:r>
              <a:rPr lang="en-US" dirty="0" smtClean="0"/>
              <a:t>Mostly boreal forest (taiga; in the south) and tundra (in the north)</a:t>
            </a:r>
          </a:p>
          <a:p>
            <a:pPr lvl="1"/>
            <a:r>
              <a:rPr lang="en-US" dirty="0" smtClean="0"/>
              <a:t>Some grasslands in the mid-south</a:t>
            </a:r>
          </a:p>
          <a:p>
            <a:pPr lvl="1"/>
            <a:r>
              <a:rPr lang="en-US" dirty="0" smtClean="0"/>
              <a:t>Large portion of land is unusable – due to tundra and Shield</a:t>
            </a:r>
          </a:p>
          <a:p>
            <a:r>
              <a:rPr lang="en-US" dirty="0" smtClean="0"/>
              <a:t>Countries share the 5 Great </a:t>
            </a:r>
            <a:r>
              <a:rPr lang="en-US" dirty="0" smtClean="0"/>
              <a:t>Lakes</a:t>
            </a:r>
          </a:p>
          <a:p>
            <a:pPr lvl="1"/>
            <a:r>
              <a:rPr lang="en-US" dirty="0" smtClean="0"/>
              <a:t>Huron, Erie, Superior, Michigan, Ontario</a:t>
            </a:r>
            <a:endParaRPr lang="en-US" dirty="0" smtClean="0"/>
          </a:p>
          <a:p>
            <a:pPr marL="448056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34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Canadian Shield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1524000"/>
            <a:ext cx="7487947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17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Canadian Shield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Covers about half of Canada</a:t>
            </a:r>
          </a:p>
          <a:p>
            <a:r>
              <a:rPr lang="en-US" dirty="0" smtClean="0"/>
              <a:t>Area of exposed Precambrian Rock – largest in the world </a:t>
            </a:r>
          </a:p>
          <a:p>
            <a:pPr lvl="1"/>
            <a:r>
              <a:rPr lang="en-US" dirty="0" smtClean="0"/>
              <a:t>Precambrian Era – 500 million years ago</a:t>
            </a:r>
          </a:p>
          <a:p>
            <a:r>
              <a:rPr lang="en-US" dirty="0" smtClean="0"/>
              <a:t>Made up of metamorphic and igneous rock</a:t>
            </a:r>
          </a:p>
          <a:p>
            <a:pPr lvl="1"/>
            <a:r>
              <a:rPr lang="en-US" dirty="0" smtClean="0"/>
              <a:t>Very porous with a thin layer of soil – doesn’t hold moisture well making it poor soil</a:t>
            </a:r>
            <a:endParaRPr lang="en-US" dirty="0"/>
          </a:p>
          <a:p>
            <a:r>
              <a:rPr lang="en-US" dirty="0" smtClean="0"/>
              <a:t>Glaciation scraped it clean</a:t>
            </a:r>
          </a:p>
          <a:p>
            <a:r>
              <a:rPr lang="en-US" dirty="0" smtClean="0"/>
              <a:t>Rich area for mineral ores – iron, nickel, copper, zinc, etc. </a:t>
            </a:r>
          </a:p>
        </p:txBody>
      </p:sp>
    </p:spTree>
    <p:extLst>
      <p:ext uri="{BB962C8B-B14F-4D97-AF65-F5344CB8AC3E}">
        <p14:creationId xmlns:p14="http://schemas.microsoft.com/office/powerpoint/2010/main" val="204896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22123"/>
            <a:ext cx="9126794" cy="218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0803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63489"/>
            <a:ext cx="3694471" cy="2461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561" y="4164676"/>
            <a:ext cx="5486400" cy="2693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370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“Belts”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524000"/>
            <a:ext cx="7543800" cy="26670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Rust Belt – once known as the manufacturing belt due to it’s strong industrial sector and steel production; “rust” due to pop. loss, industry decline, and urban decay</a:t>
            </a:r>
          </a:p>
          <a:p>
            <a:endParaRPr lang="en-US" dirty="0"/>
          </a:p>
        </p:txBody>
      </p:sp>
      <p:pic>
        <p:nvPicPr>
          <p:cNvPr id="3074" name="Picture 2" descr="https://unitedstateshistorylsa.wikispaces.com/file/view/1-2-rust-belt.png/476395584/1-2-rust-bel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352800"/>
            <a:ext cx="5926315" cy="331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39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09600"/>
            <a:ext cx="7467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Dairy Belt – area in Midwest (Minn. Wisc. Mich.) where dairy production is focused; cattle ranching also common</a:t>
            </a:r>
          </a:p>
          <a:p>
            <a:pPr marL="36576" indent="0">
              <a:buNone/>
            </a:pPr>
            <a:endParaRPr lang="en-US" dirty="0" smtClean="0"/>
          </a:p>
          <a:p>
            <a:r>
              <a:rPr lang="en-US" dirty="0" smtClean="0"/>
              <a:t>Sun Belt – region in southern U.S. with long, hot summers and short, mild winters; also characterized by a growing pop. in recent decades due to retiring baby boomers and growing eco. </a:t>
            </a:r>
            <a:r>
              <a:rPr lang="en-US" dirty="0"/>
              <a:t>o</a:t>
            </a:r>
            <a:r>
              <a:rPr lang="en-US" dirty="0" smtClean="0"/>
              <a:t>pportunities. Growth has been facilitated by air conditioning. </a:t>
            </a:r>
          </a:p>
        </p:txBody>
      </p:sp>
    </p:spTree>
    <p:extLst>
      <p:ext uri="{BB962C8B-B14F-4D97-AF65-F5344CB8AC3E}">
        <p14:creationId xmlns:p14="http://schemas.microsoft.com/office/powerpoint/2010/main" val="3081166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Sun Belt</a:t>
            </a:r>
            <a:endParaRPr lang="en-US" dirty="0"/>
          </a:p>
        </p:txBody>
      </p:sp>
      <p:pic>
        <p:nvPicPr>
          <p:cNvPr id="4098" name="Picture 2" descr="https://upload.wikimedia.org/wikipedia/commons/thumb/1/11/Sun_belt.svg/2000px-Sun_belt.svg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3176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69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 smtClean="0"/>
              <a:t>North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Important countries</a:t>
            </a:r>
          </a:p>
          <a:p>
            <a:pPr lvl="1"/>
            <a:r>
              <a:rPr lang="en-US" dirty="0" smtClean="0"/>
              <a:t>United States</a:t>
            </a:r>
          </a:p>
          <a:p>
            <a:pPr lvl="1"/>
            <a:r>
              <a:rPr lang="en-US" dirty="0" smtClean="0"/>
              <a:t>Canada</a:t>
            </a:r>
          </a:p>
          <a:p>
            <a:r>
              <a:rPr lang="en-US" dirty="0"/>
              <a:t>S</a:t>
            </a:r>
            <a:r>
              <a:rPr lang="en-US" dirty="0" smtClean="0"/>
              <a:t>imilar cultural characteristics</a:t>
            </a:r>
          </a:p>
          <a:p>
            <a:pPr lvl="1"/>
            <a:r>
              <a:rPr lang="en-US" dirty="0" smtClean="0"/>
              <a:t>History of colonization</a:t>
            </a:r>
          </a:p>
          <a:p>
            <a:pPr lvl="1"/>
            <a:r>
              <a:rPr lang="en-US" dirty="0" smtClean="0"/>
              <a:t>Diverse populations w/immigrant roots</a:t>
            </a:r>
          </a:p>
          <a:p>
            <a:pPr lvl="1"/>
            <a:r>
              <a:rPr lang="en-US" dirty="0" smtClean="0"/>
              <a:t>History of religious freedom</a:t>
            </a:r>
          </a:p>
          <a:p>
            <a:pPr lvl="1"/>
            <a:r>
              <a:rPr lang="en-US" dirty="0" smtClean="0"/>
              <a:t>Highly industrialized and technologically advanced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0" y="5048250"/>
            <a:ext cx="16383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257800"/>
            <a:ext cx="3190875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933950"/>
            <a:ext cx="24574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49" y="291741"/>
            <a:ext cx="3615055" cy="245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616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E</a:t>
            </a:r>
            <a:r>
              <a:rPr lang="en-US" dirty="0" smtClean="0"/>
              <a:t>SPN - Economic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Highly developed nations – high GDPs</a:t>
            </a:r>
          </a:p>
          <a:p>
            <a:r>
              <a:rPr lang="en-US" dirty="0" smtClean="0"/>
              <a:t>Land use – farming, forestry, ranching</a:t>
            </a:r>
          </a:p>
          <a:p>
            <a:pPr lvl="1"/>
            <a:r>
              <a:rPr lang="en-US" sz="2400" dirty="0" smtClean="0"/>
              <a:t>Most land in Canada is not usable</a:t>
            </a:r>
          </a:p>
          <a:p>
            <a:r>
              <a:rPr lang="en-US" dirty="0" smtClean="0"/>
              <a:t>Resources – oil, natural gas, iron, coal, zinc</a:t>
            </a:r>
          </a:p>
          <a:p>
            <a:r>
              <a:rPr lang="en-US" dirty="0" smtClean="0"/>
              <a:t>Part of NAFTA – trade organization</a:t>
            </a:r>
          </a:p>
          <a:p>
            <a:pPr lvl="1"/>
            <a:r>
              <a:rPr lang="en-US" dirty="0" smtClean="0"/>
              <a:t>Canada is the United States’ biggest trading partner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37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dirty="0" smtClean="0"/>
              <a:t>E</a:t>
            </a:r>
            <a:r>
              <a:rPr lang="en-US" u="sng" dirty="0" smtClean="0"/>
              <a:t>S</a:t>
            </a:r>
            <a:r>
              <a:rPr lang="en-US" dirty="0" smtClean="0"/>
              <a:t>PN - Social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1600"/>
            <a:ext cx="7772400" cy="4953000"/>
          </a:xfrm>
        </p:spPr>
        <p:txBody>
          <a:bodyPr>
            <a:normAutofit fontScale="62500" lnSpcReduction="20000"/>
          </a:bodyPr>
          <a:lstStyle/>
          <a:p>
            <a:r>
              <a:rPr lang="en-US" sz="4000" dirty="0" smtClean="0"/>
              <a:t>History of colonization</a:t>
            </a:r>
          </a:p>
          <a:p>
            <a:pPr lvl="1"/>
            <a:r>
              <a:rPr lang="en-US" sz="4000" dirty="0" smtClean="0"/>
              <a:t>British and Spanish in U.S.</a:t>
            </a:r>
          </a:p>
          <a:p>
            <a:pPr lvl="1"/>
            <a:r>
              <a:rPr lang="en-US" sz="4000" dirty="0" smtClean="0"/>
              <a:t>French in Canada</a:t>
            </a:r>
          </a:p>
          <a:p>
            <a:r>
              <a:rPr lang="en-US" sz="4000" dirty="0" smtClean="0"/>
              <a:t>Diverse populations – various languages &amp; religions</a:t>
            </a:r>
          </a:p>
          <a:p>
            <a:r>
              <a:rPr lang="en-US" sz="4000" dirty="0" smtClean="0"/>
              <a:t>English is dominant language</a:t>
            </a:r>
          </a:p>
          <a:p>
            <a:pPr lvl="1"/>
            <a:r>
              <a:rPr lang="en-US" sz="4000" dirty="0" smtClean="0"/>
              <a:t>French is also official in Canada</a:t>
            </a:r>
          </a:p>
          <a:p>
            <a:r>
              <a:rPr lang="en-US" sz="4000" dirty="0" smtClean="0"/>
              <a:t>“Non-traditional” family structures</a:t>
            </a:r>
          </a:p>
          <a:p>
            <a:r>
              <a:rPr lang="en-US" sz="4000" dirty="0" smtClean="0"/>
              <a:t>High standards of living</a:t>
            </a:r>
          </a:p>
          <a:p>
            <a:r>
              <a:rPr lang="en-US" sz="4000" dirty="0" smtClean="0"/>
              <a:t>High HDI ranks – U.S. 8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, Canada 9</a:t>
            </a:r>
            <a:r>
              <a:rPr lang="en-US" sz="4000" baseline="30000" dirty="0" smtClean="0"/>
              <a:t>th</a:t>
            </a:r>
            <a:r>
              <a:rPr lang="en-US" sz="4000" dirty="0" smtClean="0"/>
              <a:t> </a:t>
            </a:r>
          </a:p>
          <a:p>
            <a:r>
              <a:rPr lang="en-US" sz="4000" dirty="0" smtClean="0"/>
              <a:t>High literacy rates – 97%</a:t>
            </a:r>
          </a:p>
          <a:p>
            <a:r>
              <a:rPr lang="en-US" sz="4000" dirty="0" smtClean="0"/>
              <a:t>82% of pop. lives in urban areas</a:t>
            </a:r>
          </a:p>
          <a:p>
            <a:endParaRPr lang="en-US" sz="2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22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334"/>
            <a:ext cx="9047328" cy="6789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48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38" y="0"/>
            <a:ext cx="2057400" cy="3541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Map of Religion in North America 650x587 A Map Of Religion In North Ame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638" y="-126327"/>
            <a:ext cx="6549362" cy="701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farm3.static.flickr.com/2544/3980838527_2f319609c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63774"/>
            <a:ext cx="3900353" cy="342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378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</a:t>
            </a:r>
            <a:r>
              <a:rPr lang="en-US" u="sng" dirty="0" smtClean="0"/>
              <a:t>P</a:t>
            </a:r>
            <a:r>
              <a:rPr lang="en-US" dirty="0" smtClean="0"/>
              <a:t>N – Political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Democratically elected governments</a:t>
            </a:r>
          </a:p>
          <a:p>
            <a:r>
              <a:rPr lang="en-US" dirty="0" smtClean="0"/>
              <a:t>Many laws left up to states/provinces</a:t>
            </a:r>
          </a:p>
          <a:p>
            <a:r>
              <a:rPr lang="en-US" dirty="0" smtClean="0"/>
              <a:t>U.S. – divided into 50 states</a:t>
            </a:r>
          </a:p>
          <a:p>
            <a:r>
              <a:rPr lang="en-US" dirty="0" smtClean="0"/>
              <a:t>Canada – divided into 10 provinces and 3 territories</a:t>
            </a:r>
          </a:p>
          <a:p>
            <a:r>
              <a:rPr lang="en-US" dirty="0" smtClean="0"/>
              <a:t>Share the world’s largest unfortified border</a:t>
            </a:r>
          </a:p>
          <a:p>
            <a:r>
              <a:rPr lang="en-US" dirty="0" smtClean="0"/>
              <a:t>Separatist issues in Quebec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63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/>
              <a:t>Quebec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7772400" cy="495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Regionalism vs. Separatism</a:t>
            </a:r>
          </a:p>
          <a:p>
            <a:pPr marL="0" indent="0" algn="ctr">
              <a:buNone/>
            </a:pPr>
            <a:endParaRPr lang="en-US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Regionalism -  having strong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	</a:t>
            </a:r>
            <a:r>
              <a:rPr lang="en-US" sz="2800" dirty="0" smtClean="0"/>
              <a:t>political and emotional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	</a:t>
            </a:r>
            <a:r>
              <a:rPr lang="en-US" sz="2800" dirty="0" smtClean="0"/>
              <a:t>loyalty to one’s own region</a:t>
            </a:r>
          </a:p>
          <a:p>
            <a:pPr marL="0" indent="0">
              <a:spcBef>
                <a:spcPts val="0"/>
              </a:spcBef>
              <a:buNone/>
            </a:pPr>
            <a:endParaRPr lang="en-US" sz="2800" dirty="0" smtClean="0"/>
          </a:p>
          <a:p>
            <a:pPr>
              <a:spcBef>
                <a:spcPts val="0"/>
              </a:spcBef>
            </a:pPr>
            <a:r>
              <a:rPr lang="en-US" sz="2800" dirty="0" smtClean="0"/>
              <a:t>Separatism – belief that certain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 smtClean="0"/>
              <a:t>	parts of a country should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800" dirty="0"/>
              <a:t>	</a:t>
            </a:r>
            <a:r>
              <a:rPr lang="en-US" sz="2800" dirty="0" smtClean="0"/>
              <a:t>be independent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:\Users\e073334\Desktop\Flag_Map_of_Canada_with_Independent_Quebe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87872"/>
            <a:ext cx="4038600" cy="2870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226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Quebec Issues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province of Quebec has the strongest French influence of all Canada</a:t>
            </a:r>
          </a:p>
          <a:p>
            <a:r>
              <a:rPr lang="en-US" sz="2800" dirty="0" smtClean="0"/>
              <a:t>Largely all French speaking and Catholic</a:t>
            </a:r>
          </a:p>
          <a:p>
            <a:r>
              <a:rPr lang="en-US" sz="2800" dirty="0" smtClean="0"/>
              <a:t>More “European” than “</a:t>
            </a:r>
            <a:r>
              <a:rPr lang="en-US" sz="2800" dirty="0"/>
              <a:t>A</a:t>
            </a:r>
            <a:r>
              <a:rPr lang="en-US" sz="2800" dirty="0" smtClean="0"/>
              <a:t>merican” </a:t>
            </a:r>
            <a:endParaRPr lang="en-US" sz="2800" dirty="0"/>
          </a:p>
        </p:txBody>
      </p:sp>
      <p:pic>
        <p:nvPicPr>
          <p:cNvPr id="1026" name="Picture 2" descr="http://www.amazingescapades.com/wp-content/uploads/2014/09/QuebecCity-Quebec_City_Funiculair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54" y="4215770"/>
            <a:ext cx="2708524" cy="204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phototravelpages.com/canada/quebec/images/Quebec_ci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78" y="4215770"/>
            <a:ext cx="3067006" cy="204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oosetravel.com/wp-content/uploads/2015/03/OldQuebec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484" y="4215770"/>
            <a:ext cx="3067004" cy="204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46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3339</TotalTime>
  <Words>501</Words>
  <Application>Microsoft Office PowerPoint</Application>
  <PresentationFormat>On-screen Show (4:3)</PresentationFormat>
  <Paragraphs>78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Franklin Gothic Book</vt:lpstr>
      <vt:lpstr>Times New Roman</vt:lpstr>
      <vt:lpstr>Wingdings 2</vt:lpstr>
      <vt:lpstr>Technic</vt:lpstr>
      <vt:lpstr>World Cultural Regions</vt:lpstr>
      <vt:lpstr>North America</vt:lpstr>
      <vt:lpstr>ESPN - Economic</vt:lpstr>
      <vt:lpstr>ESPN - Social</vt:lpstr>
      <vt:lpstr>PowerPoint Presentation</vt:lpstr>
      <vt:lpstr>PowerPoint Presentation</vt:lpstr>
      <vt:lpstr>ESPN – Political </vt:lpstr>
      <vt:lpstr>Quebec Issues</vt:lpstr>
      <vt:lpstr>Quebec Issues cont’d</vt:lpstr>
      <vt:lpstr>ESPN – Natural Environment </vt:lpstr>
      <vt:lpstr>Canadian Shield</vt:lpstr>
      <vt:lpstr>Canadian Shield</vt:lpstr>
      <vt:lpstr>PowerPoint Presentation</vt:lpstr>
      <vt:lpstr>U.S. “Belts”</vt:lpstr>
      <vt:lpstr>PowerPoint Presentation</vt:lpstr>
      <vt:lpstr>Sun Belt</vt:lpstr>
    </vt:vector>
  </TitlesOfParts>
  <Company>GCCISD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 &amp; CANADA</dc:title>
  <dc:creator>ajdavis</dc:creator>
  <cp:lastModifiedBy>Diana Zapien</cp:lastModifiedBy>
  <cp:revision>29</cp:revision>
  <cp:lastPrinted>2014-04-22T21:06:39Z</cp:lastPrinted>
  <dcterms:created xsi:type="dcterms:W3CDTF">2012-10-03T20:39:16Z</dcterms:created>
  <dcterms:modified xsi:type="dcterms:W3CDTF">2016-05-09T23:17:22Z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TC010903071033</vt:lpwstr>
  </property>
</Properties>
</file>