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60" r:id="rId3"/>
    <p:sldId id="261" r:id="rId4"/>
    <p:sldId id="262" r:id="rId5"/>
    <p:sldId id="263" r:id="rId6"/>
    <p:sldId id="272" r:id="rId7"/>
    <p:sldId id="273" r:id="rId8"/>
    <p:sldId id="274" r:id="rId9"/>
    <p:sldId id="275" r:id="rId10"/>
    <p:sldId id="278" r:id="rId11"/>
    <p:sldId id="280" r:id="rId12"/>
    <p:sldId id="279" r:id="rId13"/>
    <p:sldId id="283" r:id="rId14"/>
    <p:sldId id="284" r:id="rId15"/>
    <p:sldId id="288" r:id="rId16"/>
    <p:sldId id="310" r:id="rId17"/>
    <p:sldId id="289" r:id="rId18"/>
    <p:sldId id="290" r:id="rId19"/>
    <p:sldId id="291" r:id="rId20"/>
    <p:sldId id="292" r:id="rId21"/>
    <p:sldId id="293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BFA149-92AB-4CEC-B425-96716363802F}">
          <p14:sldIdLst>
            <p14:sldId id="256"/>
            <p14:sldId id="260"/>
            <p14:sldId id="261"/>
            <p14:sldId id="262"/>
            <p14:sldId id="263"/>
            <p14:sldId id="272"/>
            <p14:sldId id="273"/>
            <p14:sldId id="274"/>
            <p14:sldId id="275"/>
            <p14:sldId id="278"/>
            <p14:sldId id="280"/>
            <p14:sldId id="279"/>
            <p14:sldId id="283"/>
            <p14:sldId id="284"/>
            <p14:sldId id="288"/>
            <p14:sldId id="310"/>
            <p14:sldId id="289"/>
            <p14:sldId id="290"/>
            <p14:sldId id="291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F542-CEBA-4B8A-BC18-51AD9EA98718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CEDC-56EE-4207-A2D5-7E55A447E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Paracaidistas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8CEDC-56EE-4207-A2D5-7E55A447EB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2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3628E7-EBAB-487D-81B7-AC28F18743F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1BEF75-6393-48BB-B9AD-EA4775947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581400"/>
            <a:ext cx="7406640" cy="1472184"/>
          </a:xfrm>
        </p:spPr>
        <p:txBody>
          <a:bodyPr/>
          <a:lstStyle/>
          <a:p>
            <a:r>
              <a:rPr lang="en-US" dirty="0" smtClean="0"/>
              <a:t>World Cultural</a:t>
            </a:r>
            <a:br>
              <a:rPr lang="en-US" dirty="0" smtClean="0"/>
            </a:br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105400"/>
            <a:ext cx="740664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Latin America</a:t>
            </a:r>
            <a:endParaRPr lang="en-US" sz="2400" dirty="0"/>
          </a:p>
        </p:txBody>
      </p:sp>
      <p:pic>
        <p:nvPicPr>
          <p:cNvPr id="4" name="Picture 8" descr="Map of Latin Ame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71" y="1066800"/>
            <a:ext cx="436462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El cargador de fl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0915"/>
            <a:ext cx="3315555" cy="34404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ESPN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use – farming, ranching, forestry</a:t>
            </a:r>
          </a:p>
          <a:p>
            <a:r>
              <a:rPr lang="en-US" dirty="0" smtClean="0"/>
              <a:t>Resources – gold, silver, copper, iron, oil, natural gas </a:t>
            </a:r>
          </a:p>
          <a:p>
            <a:pPr lvl="1"/>
            <a:r>
              <a:rPr lang="en-US" dirty="0" smtClean="0"/>
              <a:t>Large oil reserves in Mexico, Colombia, Venezuela</a:t>
            </a:r>
          </a:p>
          <a:p>
            <a:r>
              <a:rPr lang="en-US" dirty="0"/>
              <a:t>Key </a:t>
            </a:r>
            <a:r>
              <a:rPr lang="en-US" dirty="0" smtClean="0"/>
              <a:t>exports - sugarcane</a:t>
            </a:r>
            <a:r>
              <a:rPr lang="en-US" dirty="0"/>
              <a:t>, bananas, oranges, mangoes, </a:t>
            </a:r>
            <a:r>
              <a:rPr lang="en-US" dirty="0" smtClean="0"/>
              <a:t>coffee, cacao</a:t>
            </a:r>
          </a:p>
          <a:p>
            <a:r>
              <a:rPr lang="en-US" dirty="0" smtClean="0"/>
              <a:t>NAFTA – Mexico</a:t>
            </a:r>
          </a:p>
          <a:p>
            <a:pPr lvl="1"/>
            <a:r>
              <a:rPr lang="en-US" dirty="0" smtClean="0"/>
              <a:t>Maquiladoras  - assembly plants, factories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02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ESPN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levels of economic development</a:t>
            </a:r>
          </a:p>
          <a:p>
            <a:pPr lvl="1"/>
            <a:r>
              <a:rPr lang="en-US" dirty="0" smtClean="0"/>
              <a:t>Most developed – Chile, Argentina, Uruguay, Costa Rica, Panama</a:t>
            </a:r>
          </a:p>
          <a:p>
            <a:pPr lvl="1"/>
            <a:r>
              <a:rPr lang="en-US" dirty="0" smtClean="0"/>
              <a:t>Developing – Mexico, Brazil, Colombia, Venezuela, Peru, Dominican Republic</a:t>
            </a:r>
          </a:p>
          <a:p>
            <a:pPr lvl="1"/>
            <a:r>
              <a:rPr lang="en-US" dirty="0" smtClean="0"/>
              <a:t>Underdeveloped – Guatemala, Honduras, Nicaragua, Bolivia, Paraguay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0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ESPN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Mixture of Spanish and Native traditions</a:t>
            </a:r>
          </a:p>
          <a:p>
            <a:r>
              <a:rPr lang="en-US" dirty="0" smtClean="0"/>
              <a:t>Spanish is dominant language</a:t>
            </a:r>
          </a:p>
          <a:p>
            <a:pPr lvl="1"/>
            <a:r>
              <a:rPr lang="en-US" dirty="0" smtClean="0"/>
              <a:t>Portuguese in Brazil</a:t>
            </a:r>
          </a:p>
          <a:p>
            <a:pPr lvl="1"/>
            <a:r>
              <a:rPr lang="en-US" dirty="0" smtClean="0"/>
              <a:t>“creole” – a language made up from a mix of two or more languages</a:t>
            </a:r>
            <a:endParaRPr lang="en-US" dirty="0"/>
          </a:p>
          <a:p>
            <a:r>
              <a:rPr lang="en-US" dirty="0" smtClean="0"/>
              <a:t>Roman Catholicism – dominant religion</a:t>
            </a:r>
          </a:p>
          <a:p>
            <a:r>
              <a:rPr lang="en-US" dirty="0" smtClean="0"/>
              <a:t>Mixed culture</a:t>
            </a:r>
          </a:p>
          <a:p>
            <a:pPr lvl="1"/>
            <a:r>
              <a:rPr lang="en-US" dirty="0" smtClean="0"/>
              <a:t>Mestizo – European/Native</a:t>
            </a:r>
          </a:p>
          <a:p>
            <a:pPr lvl="1"/>
            <a:r>
              <a:rPr lang="en-US" dirty="0" smtClean="0"/>
              <a:t>Mulatto – European/African</a:t>
            </a:r>
          </a:p>
          <a:p>
            <a:r>
              <a:rPr lang="en-US" dirty="0" smtClean="0"/>
              <a:t>Poverty and gov’t corruption still a huge problem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3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Squatter Settlements (Shanty Town)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area within a city, usually in a less developed country, in which people illegally establish residences on land they do not own or rent and erect homemade structures usually using scrap materials</a:t>
            </a:r>
          </a:p>
          <a:p>
            <a:pPr marL="402336" lvl="1" indent="0">
              <a:buNone/>
            </a:pPr>
            <a:endParaRPr lang="en-US" dirty="0"/>
          </a:p>
        </p:txBody>
      </p:sp>
      <p:pic>
        <p:nvPicPr>
          <p:cNvPr id="7170" name="Picture 2" descr="http://www.coolgeography.co.uk/GCSE/AQA/Changing%20Urban/Shanties/Squatter%20settle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2" y="3984048"/>
            <a:ext cx="47244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1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1143000"/>
          </a:xfrm>
        </p:spPr>
        <p:txBody>
          <a:bodyPr/>
          <a:lstStyle/>
          <a:p>
            <a:r>
              <a:rPr lang="en-US" dirty="0" smtClean="0"/>
              <a:t>Favelas – slums in Brazil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417547" cy="556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1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ESPN - 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848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Colonialism – Spanish conquest in 16</a:t>
            </a:r>
            <a:r>
              <a:rPr lang="en-US" baseline="30000" dirty="0" smtClean="0"/>
              <a:t>th</a:t>
            </a:r>
            <a:r>
              <a:rPr lang="en-US" dirty="0" smtClean="0"/>
              <a:t> cent.</a:t>
            </a:r>
          </a:p>
          <a:p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Most gained independence between 1804-1830</a:t>
            </a:r>
          </a:p>
          <a:p>
            <a:pPr lvl="1"/>
            <a:r>
              <a:rPr lang="en-US" dirty="0" smtClean="0"/>
              <a:t>Oligarchy – rule by a few</a:t>
            </a:r>
          </a:p>
          <a:p>
            <a:pPr lvl="1"/>
            <a:r>
              <a:rPr lang="en-US" dirty="0" smtClean="0"/>
              <a:t>Caudillo – military dictator; particularly in Central America</a:t>
            </a:r>
          </a:p>
          <a:p>
            <a:r>
              <a:rPr lang="en-US" dirty="0" smtClean="0"/>
              <a:t>Democracy is </a:t>
            </a:r>
            <a:r>
              <a:rPr lang="en-US" dirty="0"/>
              <a:t>now </a:t>
            </a:r>
            <a:r>
              <a:rPr lang="en-US" dirty="0" smtClean="0"/>
              <a:t>widespread, but </a:t>
            </a:r>
            <a:r>
              <a:rPr lang="en-US" dirty="0"/>
              <a:t>struggles due to lack of political, economic and land reforms</a:t>
            </a:r>
          </a:p>
          <a:p>
            <a:r>
              <a:rPr lang="en-US" dirty="0" smtClean="0"/>
              <a:t>Gov’t corruption – bribes are a big problem</a:t>
            </a:r>
          </a:p>
          <a:p>
            <a:r>
              <a:rPr lang="en-US" dirty="0" smtClean="0"/>
              <a:t>Drug cartels are rampant and have lots of control and influence</a:t>
            </a:r>
          </a:p>
          <a:p>
            <a:pPr lvl="1"/>
            <a:r>
              <a:rPr lang="en-US" dirty="0" smtClean="0"/>
              <a:t>Mexico, Colombia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9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768" y="1524000"/>
            <a:ext cx="41910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Signed on May </a:t>
            </a:r>
            <a:r>
              <a:rPr lang="en-US" sz="2800" dirty="0"/>
              <a:t>4</a:t>
            </a:r>
            <a:r>
              <a:rPr lang="en-US" sz="2800" dirty="0" smtClean="0"/>
              <a:t>, 1493 by Pope Alexander VI</a:t>
            </a:r>
          </a:p>
          <a:p>
            <a:r>
              <a:rPr lang="en-US" sz="2800" dirty="0" smtClean="0"/>
              <a:t>Meant to settle disputes over newly discovered lands</a:t>
            </a:r>
          </a:p>
          <a:p>
            <a:r>
              <a:rPr lang="en-US" sz="2800" dirty="0" smtClean="0"/>
              <a:t>Divided the globe into </a:t>
            </a:r>
          </a:p>
          <a:p>
            <a:pPr marL="82296" indent="0">
              <a:buNone/>
            </a:pPr>
            <a:r>
              <a:rPr lang="en-US" sz="2800" dirty="0" smtClean="0"/>
              <a:t>   land for Spain and   	             </a:t>
            </a:r>
          </a:p>
          <a:p>
            <a:pPr marL="82296" indent="0">
              <a:buNone/>
            </a:pPr>
            <a:r>
              <a:rPr lang="en-US" sz="2800" dirty="0" smtClean="0"/>
              <a:t>   Portugal</a:t>
            </a:r>
          </a:p>
          <a:p>
            <a:r>
              <a:rPr lang="en-US" sz="2800" dirty="0" smtClean="0"/>
              <a:t>Revised on June 7, 1494 after Portugal realized Spain had been granted most of the land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32" y="1143000"/>
            <a:ext cx="4003159" cy="5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2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ESPN – Natural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98080" cy="4800600"/>
          </a:xfrm>
        </p:spPr>
        <p:txBody>
          <a:bodyPr/>
          <a:lstStyle/>
          <a:p>
            <a:r>
              <a:rPr lang="en-US" dirty="0" smtClean="0"/>
              <a:t>Many different biomes/</a:t>
            </a:r>
            <a:r>
              <a:rPr lang="en-US" dirty="0" err="1" smtClean="0"/>
              <a:t>lanscapes</a:t>
            </a:r>
            <a:endParaRPr lang="en-US" dirty="0" smtClean="0"/>
          </a:p>
          <a:p>
            <a:r>
              <a:rPr lang="en-US" dirty="0" smtClean="0"/>
              <a:t>Rainforest – throughout Central America and the Amazon in central South America</a:t>
            </a:r>
            <a:endParaRPr lang="en-US" dirty="0"/>
          </a:p>
          <a:p>
            <a:r>
              <a:rPr lang="en-US" dirty="0" smtClean="0"/>
              <a:t>Amazon </a:t>
            </a:r>
          </a:p>
          <a:p>
            <a:pPr lvl="1"/>
            <a:r>
              <a:rPr lang="en-US" dirty="0" smtClean="0"/>
              <a:t>Largest remaining rainforest</a:t>
            </a:r>
            <a:endParaRPr lang="en-US" dirty="0"/>
          </a:p>
          <a:p>
            <a:pPr lvl="1"/>
            <a:r>
              <a:rPr lang="en-US" dirty="0" smtClean="0"/>
              <a:t>Houses 10% of known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biodiversity</a:t>
            </a:r>
          </a:p>
          <a:p>
            <a:pPr marL="457200" lvl="1" indent="-457200">
              <a:spcBef>
                <a:spcPts val="0"/>
              </a:spcBef>
            </a:pPr>
            <a:r>
              <a:rPr lang="en-US" dirty="0" smtClean="0"/>
              <a:t>Home to 350+ ethnic groups</a:t>
            </a:r>
          </a:p>
          <a:p>
            <a:pPr marL="457200" lvl="1" indent="-457200">
              <a:spcBef>
                <a:spcPts val="0"/>
              </a:spcBef>
            </a:pPr>
            <a:r>
              <a:rPr lang="en-US" dirty="0" smtClean="0"/>
              <a:t>Faces threat of deforestation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7997"/>
            <a:ext cx="3429000" cy="37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5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Uncontacted</a:t>
            </a:r>
            <a:r>
              <a:rPr lang="en-US" dirty="0" smtClean="0"/>
              <a:t> Tribes of the Amazon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7217849" cy="53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6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673" y="838200"/>
            <a:ext cx="3581400" cy="6858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http://youtu.be/sLErPqqCC54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7709"/>
            <a:ext cx="55530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3048000"/>
            <a:ext cx="586562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92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Region consists of several regions within</a:t>
            </a:r>
          </a:p>
          <a:p>
            <a:pPr lvl="1"/>
            <a:r>
              <a:rPr lang="en-US" sz="2400" dirty="0" smtClean="0"/>
              <a:t>Mexico</a:t>
            </a:r>
          </a:p>
          <a:p>
            <a:pPr lvl="1"/>
            <a:r>
              <a:rPr lang="en-US" sz="2400" dirty="0" smtClean="0"/>
              <a:t>Caribbean – Cuba, Jamaica, Haiti, Dominican Republic</a:t>
            </a:r>
          </a:p>
          <a:p>
            <a:pPr lvl="1"/>
            <a:r>
              <a:rPr lang="en-US" sz="2400" dirty="0" smtClean="0"/>
              <a:t>Central America – Guatemala, Nicaragua, Costa Rica, Panama</a:t>
            </a:r>
          </a:p>
          <a:p>
            <a:pPr lvl="1"/>
            <a:r>
              <a:rPr lang="en-US" sz="2400" dirty="0" smtClean="0"/>
              <a:t>South America – Colombia, Venezuela, Brazil, Peru, Chile, Argentina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9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ESPN – Natural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/>
          <a:lstStyle/>
          <a:p>
            <a:r>
              <a:rPr lang="en-US" dirty="0" smtClean="0"/>
              <a:t>Pampas (savanna) – in Brazil and Argentina</a:t>
            </a:r>
          </a:p>
          <a:p>
            <a:pPr lvl="1"/>
            <a:r>
              <a:rPr lang="en-US" dirty="0" smtClean="0"/>
              <a:t>Fertile grasslands, agriculturally productive</a:t>
            </a:r>
          </a:p>
          <a:p>
            <a:r>
              <a:rPr lang="en-US" dirty="0" smtClean="0"/>
              <a:t>Desert </a:t>
            </a:r>
          </a:p>
          <a:p>
            <a:pPr lvl="1"/>
            <a:r>
              <a:rPr lang="en-US" dirty="0" smtClean="0"/>
              <a:t>Sonoran in Northern Mexico</a:t>
            </a:r>
          </a:p>
          <a:p>
            <a:pPr lvl="1"/>
            <a:r>
              <a:rPr lang="en-US" dirty="0" smtClean="0"/>
              <a:t>Atacama in southern Peru and Chile</a:t>
            </a:r>
          </a:p>
          <a:p>
            <a:pPr lvl="2"/>
            <a:r>
              <a:rPr lang="en-US" dirty="0" smtClean="0"/>
              <a:t>Driest place on Earth</a:t>
            </a:r>
          </a:p>
          <a:p>
            <a:r>
              <a:rPr lang="en-US" dirty="0" smtClean="0"/>
              <a:t>Highlands</a:t>
            </a:r>
          </a:p>
          <a:p>
            <a:pPr lvl="1"/>
            <a:r>
              <a:rPr lang="en-US" dirty="0" smtClean="0"/>
              <a:t>Sierra Madre ranges throughout Mexico</a:t>
            </a:r>
          </a:p>
          <a:p>
            <a:pPr lvl="1"/>
            <a:r>
              <a:rPr lang="en-US" dirty="0" smtClean="0"/>
              <a:t>Andes mountains along western coast of S.A.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1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Nazca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of ancient </a:t>
            </a:r>
            <a:r>
              <a:rPr lang="en-US" dirty="0" err="1" smtClean="0"/>
              <a:t>geoglyphs</a:t>
            </a:r>
            <a:r>
              <a:rPr lang="en-US" dirty="0" smtClean="0"/>
              <a:t> located in Nazca desert in southern Peru</a:t>
            </a:r>
          </a:p>
          <a:p>
            <a:pPr lvl="1"/>
            <a:r>
              <a:rPr lang="en-US" dirty="0" smtClean="0"/>
              <a:t>Contain many zoomorphic shapes – animals</a:t>
            </a:r>
          </a:p>
          <a:p>
            <a:pPr lvl="1"/>
            <a:endParaRPr lang="en-US" dirty="0" smtClean="0"/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08" y="3262312"/>
            <a:ext cx="4422321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4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ESPN – Natural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Ecotourism - responsible travel to natural areas that conserves the environment and improves the well-being of local </a:t>
            </a:r>
            <a:r>
              <a:rPr lang="en-US" dirty="0" smtClean="0"/>
              <a:t>people</a:t>
            </a:r>
          </a:p>
          <a:p>
            <a:pPr lvl="1"/>
            <a:r>
              <a:rPr lang="en-US" dirty="0"/>
              <a:t>Minimize impact.</a:t>
            </a:r>
          </a:p>
          <a:p>
            <a:pPr lvl="1"/>
            <a:r>
              <a:rPr lang="en-US" dirty="0"/>
              <a:t>Build environmental and cultural awareness and respect.</a:t>
            </a:r>
          </a:p>
          <a:p>
            <a:pPr lvl="1"/>
            <a:r>
              <a:rPr lang="en-US" dirty="0"/>
              <a:t>Provide positive experiences for both visitors and hosts.</a:t>
            </a:r>
          </a:p>
          <a:p>
            <a:pPr lvl="1"/>
            <a:r>
              <a:rPr lang="en-US" dirty="0"/>
              <a:t>Provide direct financial benefits for conservation.</a:t>
            </a:r>
          </a:p>
          <a:p>
            <a:pPr lvl="1"/>
            <a:r>
              <a:rPr lang="en-US" dirty="0"/>
              <a:t>Provide financial benefits and empowerment for local people.</a:t>
            </a:r>
          </a:p>
          <a:p>
            <a:pPr lvl="1"/>
            <a:r>
              <a:rPr lang="en-US" dirty="0"/>
              <a:t>Raise sensitivity to host countries' political, environmental, and social climate.</a:t>
            </a:r>
          </a:p>
        </p:txBody>
      </p:sp>
    </p:spTree>
    <p:extLst>
      <p:ext uri="{BB962C8B-B14F-4D97-AF65-F5344CB8AC3E}">
        <p14:creationId xmlns:p14="http://schemas.microsoft.com/office/powerpoint/2010/main" val="1991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highly complex indigenous societies </a:t>
            </a:r>
          </a:p>
          <a:p>
            <a:pPr lvl="1"/>
            <a:r>
              <a:rPr lang="en-US" sz="2000" dirty="0" smtClean="0"/>
              <a:t>“Mesoamerica” – refers to Mexico and Central America before Spanish conquest in the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cent. </a:t>
            </a:r>
          </a:p>
          <a:p>
            <a:r>
              <a:rPr lang="en-US" sz="2400" dirty="0" smtClean="0"/>
              <a:t>Share history of colonization </a:t>
            </a:r>
          </a:p>
          <a:p>
            <a:pPr lvl="1"/>
            <a:r>
              <a:rPr lang="en-US" sz="2400" dirty="0" smtClean="0"/>
              <a:t>Spain in most countries</a:t>
            </a:r>
          </a:p>
          <a:p>
            <a:pPr lvl="1"/>
            <a:r>
              <a:rPr lang="en-US" sz="2400" dirty="0" smtClean="0"/>
              <a:t>Portugal in Brazil</a:t>
            </a:r>
          </a:p>
          <a:p>
            <a:pPr lvl="1"/>
            <a:r>
              <a:rPr lang="en-US" sz="2400" dirty="0" smtClean="0"/>
              <a:t>French, Dutch, British also settled</a:t>
            </a:r>
          </a:p>
          <a:p>
            <a:r>
              <a:rPr lang="en-US" sz="2400" dirty="0" smtClean="0"/>
              <a:t>Cultural diversity – people of mixed ancestry</a:t>
            </a:r>
          </a:p>
          <a:p>
            <a:r>
              <a:rPr lang="en-US" sz="2400" dirty="0" smtClean="0"/>
              <a:t>United by language and religion</a:t>
            </a:r>
          </a:p>
          <a:p>
            <a:pPr lvl="1"/>
            <a:r>
              <a:rPr lang="en-US" sz="2400" dirty="0" smtClean="0"/>
              <a:t>Spanish, Catholicism</a:t>
            </a:r>
          </a:p>
          <a:p>
            <a:pPr lvl="2"/>
            <a:r>
              <a:rPr lang="en-US" sz="2400" dirty="0" smtClean="0"/>
              <a:t>Portuguese in Brazil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85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 Societies -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Settled in what is now Mexico City</a:t>
            </a:r>
          </a:p>
          <a:p>
            <a:pPr lvl="1"/>
            <a:r>
              <a:rPr lang="en-US" sz="2400" dirty="0" smtClean="0"/>
              <a:t>Lake </a:t>
            </a:r>
            <a:r>
              <a:rPr lang="en-US" sz="2400" dirty="0" err="1" smtClean="0"/>
              <a:t>Texcoco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Capital city of Tenochtitlan</a:t>
            </a:r>
          </a:p>
          <a:p>
            <a:r>
              <a:rPr lang="en-US" sz="2400" dirty="0" smtClean="0"/>
              <a:t>Spoke </a:t>
            </a:r>
            <a:r>
              <a:rPr lang="en-US" sz="2400" dirty="0" err="1" smtClean="0"/>
              <a:t>Nahuatl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Developed a sophisticated system of agriculture</a:t>
            </a:r>
          </a:p>
          <a:p>
            <a:pPr lvl="1"/>
            <a:r>
              <a:rPr lang="en-US" sz="2000" dirty="0" smtClean="0"/>
              <a:t>Grew crops such as maize (corn), beans, squash, tomatoes, potatoes, avocados</a:t>
            </a:r>
          </a:p>
          <a:p>
            <a:r>
              <a:rPr lang="en-US" sz="2400" dirty="0" smtClean="0"/>
              <a:t>Kept a powerful military tradition, allowed them to build an empire</a:t>
            </a:r>
          </a:p>
          <a:p>
            <a:r>
              <a:rPr lang="en-US" sz="2400" dirty="0" err="1" smtClean="0"/>
              <a:t>Moctezuma</a:t>
            </a:r>
            <a:r>
              <a:rPr lang="en-US" sz="2400" dirty="0" smtClean="0"/>
              <a:t> (1440) is remembered as the father of the Aztec empire</a:t>
            </a:r>
          </a:p>
          <a:p>
            <a:r>
              <a:rPr lang="en-US" sz="2400" dirty="0" smtClean="0"/>
              <a:t>Aztec faith was polytheistic; included the rite of human sacrifice</a:t>
            </a:r>
          </a:p>
          <a:p>
            <a:pPr lvl="1"/>
            <a:r>
              <a:rPr lang="en-US" sz="2000" dirty="0" smtClean="0"/>
              <a:t>Quetzalcoatl (feathered serpent) was an important deity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0222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Aztec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Hernan Cortes – founded the city of Vera Cruz and used it to train his army</a:t>
            </a:r>
          </a:p>
          <a:p>
            <a:r>
              <a:rPr lang="en-US" sz="2400" dirty="0" smtClean="0"/>
              <a:t>Formed alliances with native rival tribes</a:t>
            </a:r>
          </a:p>
          <a:p>
            <a:r>
              <a:rPr lang="en-US" sz="2400" dirty="0" smtClean="0"/>
              <a:t>Marched into Tenochtitlan where they were treated as guests</a:t>
            </a:r>
          </a:p>
          <a:p>
            <a:r>
              <a:rPr lang="en-US" sz="2400" dirty="0" err="1" smtClean="0"/>
              <a:t>Cuauhtemoc</a:t>
            </a:r>
            <a:r>
              <a:rPr lang="en-US" sz="2400" dirty="0" smtClean="0"/>
              <a:t> took over the empire, but was unable to win against advanced weaponry</a:t>
            </a:r>
          </a:p>
          <a:p>
            <a:r>
              <a:rPr lang="en-US" sz="2400" dirty="0" smtClean="0"/>
              <a:t>Aztec Empire fell on Aug. 13, 1521</a:t>
            </a:r>
          </a:p>
          <a:p>
            <a:r>
              <a:rPr lang="en-US" sz="2400" dirty="0" smtClean="0"/>
              <a:t>Mexico City was then founded by Spaniards</a:t>
            </a:r>
          </a:p>
        </p:txBody>
      </p:sp>
    </p:spTree>
    <p:extLst>
      <p:ext uri="{BB962C8B-B14F-4D97-AF65-F5344CB8AC3E}">
        <p14:creationId xmlns:p14="http://schemas.microsoft.com/office/powerpoint/2010/main" val="23989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Settled in the Yucatan Peninsula in a rainforest environment</a:t>
            </a:r>
          </a:p>
          <a:p>
            <a:r>
              <a:rPr lang="en-US" sz="2800" dirty="0" smtClean="0"/>
              <a:t>Made significant advancements in astronomy, mathematics, writing, and engineering</a:t>
            </a:r>
          </a:p>
          <a:p>
            <a:pPr lvl="1"/>
            <a:r>
              <a:rPr lang="en-US" sz="2400" dirty="0" smtClean="0"/>
              <a:t>Developed the 0 (zero) and a calendar based on 365 days</a:t>
            </a:r>
          </a:p>
          <a:p>
            <a:r>
              <a:rPr lang="en-US" sz="2800" dirty="0" smtClean="0"/>
              <a:t> Lasted from about </a:t>
            </a:r>
          </a:p>
          <a:p>
            <a:pPr marL="8229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1800 BC to 900 AD</a:t>
            </a:r>
          </a:p>
          <a:p>
            <a:r>
              <a:rPr lang="en-US" sz="2800" dirty="0" smtClean="0"/>
              <a:t>Complex society based</a:t>
            </a:r>
          </a:p>
          <a:p>
            <a:pPr marL="82296" indent="0">
              <a:buNone/>
            </a:pPr>
            <a:r>
              <a:rPr lang="en-US" sz="2800" dirty="0" smtClean="0"/>
              <a:t>   on a social hierarchy</a:t>
            </a:r>
          </a:p>
          <a:p>
            <a:pPr lvl="1"/>
            <a:r>
              <a:rPr lang="en-US" sz="2400" dirty="0" smtClean="0"/>
              <a:t>Many different societies</a:t>
            </a:r>
          </a:p>
          <a:p>
            <a:pPr marL="402336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living in different areas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45" y="4114800"/>
            <a:ext cx="385365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Maya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Maya civilization dissipated before the arrival of the Spaniards</a:t>
            </a:r>
          </a:p>
          <a:p>
            <a:r>
              <a:rPr lang="en-US" dirty="0" smtClean="0"/>
              <a:t>No solid reason has been determined for their disappearance, several theories have been developed</a:t>
            </a:r>
          </a:p>
          <a:p>
            <a:pPr lvl="1"/>
            <a:r>
              <a:rPr lang="en-US" dirty="0" smtClean="0"/>
              <a:t>Exhaustion of resources</a:t>
            </a:r>
          </a:p>
          <a:p>
            <a:pPr lvl="1"/>
            <a:r>
              <a:rPr lang="en-US" dirty="0" smtClean="0"/>
              <a:t>Prolonged drought</a:t>
            </a:r>
          </a:p>
          <a:p>
            <a:pPr lvl="1"/>
            <a:r>
              <a:rPr lang="en-US" dirty="0" smtClean="0"/>
              <a:t>Breakdown of social structure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355592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Early 15</a:t>
            </a:r>
            <a:r>
              <a:rPr lang="en-US" baseline="30000" dirty="0" smtClean="0"/>
              <a:t>th</a:t>
            </a:r>
            <a:r>
              <a:rPr lang="en-US" dirty="0" smtClean="0"/>
              <a:t> cent. thru 1530</a:t>
            </a:r>
          </a:p>
          <a:p>
            <a:r>
              <a:rPr lang="en-US" dirty="0" smtClean="0"/>
              <a:t>largest empire in the Americas before Spanish conquest</a:t>
            </a:r>
          </a:p>
          <a:p>
            <a:r>
              <a:rPr lang="en-US" dirty="0" smtClean="0"/>
              <a:t>Flourished in the Andean region of South America</a:t>
            </a:r>
          </a:p>
          <a:p>
            <a:r>
              <a:rPr lang="en-US" dirty="0"/>
              <a:t>Capital city of Cuzco; spoke </a:t>
            </a:r>
            <a:r>
              <a:rPr lang="en-US" dirty="0" smtClean="0"/>
              <a:t>Quechua</a:t>
            </a:r>
          </a:p>
        </p:txBody>
      </p:sp>
      <p:pic>
        <p:nvPicPr>
          <p:cNvPr id="4098" name="Picture 2" descr="http://tiger.towson.edu/~bmendi2/inc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057400"/>
            <a:ext cx="3324031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 empire without the use of the wheel, draft animals, iron working, or writing system</a:t>
            </a:r>
          </a:p>
          <a:p>
            <a:r>
              <a:rPr lang="en-US" dirty="0"/>
              <a:t>Built elaborate system of roads and highways all in a mountainous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Religion was polytheistic – included rite of human sacrifice, also mummification</a:t>
            </a:r>
          </a:p>
          <a:p>
            <a:r>
              <a:rPr lang="en-US" dirty="0" smtClean="0"/>
              <a:t>Conquered by the Spanish led by Francisco Pizarro in the 1530s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1427</TotalTime>
  <Words>935</Words>
  <Application>Microsoft Office PowerPoint</Application>
  <PresentationFormat>On-screen Show (4:3)</PresentationFormat>
  <Paragraphs>140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Gill Sans MT</vt:lpstr>
      <vt:lpstr>Verdana</vt:lpstr>
      <vt:lpstr>Wingdings 2</vt:lpstr>
      <vt:lpstr>Solstice</vt:lpstr>
      <vt:lpstr>World Cultural Regions</vt:lpstr>
      <vt:lpstr>Latin America</vt:lpstr>
      <vt:lpstr>Latin America</vt:lpstr>
      <vt:lpstr>Indigenous Societies - Aztecs</vt:lpstr>
      <vt:lpstr>Fall of the Aztec Empire</vt:lpstr>
      <vt:lpstr>Maya </vt:lpstr>
      <vt:lpstr>Decline of the Maya </vt:lpstr>
      <vt:lpstr>Inca</vt:lpstr>
      <vt:lpstr>Inca</vt:lpstr>
      <vt:lpstr>ESPN - Economic</vt:lpstr>
      <vt:lpstr>ESPN - Economic</vt:lpstr>
      <vt:lpstr>ESPN - Social</vt:lpstr>
      <vt:lpstr>Squatter Settlements (Shanty Town)</vt:lpstr>
      <vt:lpstr>Favelas – slums in Brazil</vt:lpstr>
      <vt:lpstr>ESPN - Political</vt:lpstr>
      <vt:lpstr>Treaty of Tordesillas</vt:lpstr>
      <vt:lpstr>ESPN – Natural Environment</vt:lpstr>
      <vt:lpstr>Uncontacted Tribes of the Amazon</vt:lpstr>
      <vt:lpstr>http://youtu.be/sLErPqqCC54</vt:lpstr>
      <vt:lpstr>ESPN – Natural Environment</vt:lpstr>
      <vt:lpstr>Nazca Lines</vt:lpstr>
      <vt:lpstr>ESPN – Natural Environment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</dc:title>
  <dc:creator>AMY</dc:creator>
  <cp:lastModifiedBy>Diana Zapien</cp:lastModifiedBy>
  <cp:revision>48</cp:revision>
  <dcterms:created xsi:type="dcterms:W3CDTF">2012-10-08T15:42:55Z</dcterms:created>
  <dcterms:modified xsi:type="dcterms:W3CDTF">2016-05-16T22:19:18Z</dcterms:modified>
</cp:coreProperties>
</file>